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Lst>
  <p:sldIdLst>
    <p:sldId id="306" r:id="rId2"/>
    <p:sldId id="278" r:id="rId3"/>
    <p:sldId id="264" r:id="rId4"/>
    <p:sldId id="265" r:id="rId5"/>
    <p:sldId id="266" r:id="rId6"/>
    <p:sldId id="267" r:id="rId7"/>
    <p:sldId id="268" r:id="rId8"/>
    <p:sldId id="313" r:id="rId9"/>
    <p:sldId id="316" r:id="rId10"/>
    <p:sldId id="310" r:id="rId11"/>
    <p:sldId id="269" r:id="rId12"/>
    <p:sldId id="307" r:id="rId13"/>
    <p:sldId id="312" r:id="rId14"/>
    <p:sldId id="282" r:id="rId15"/>
    <p:sldId id="283" r:id="rId16"/>
    <p:sldId id="257" r:id="rId17"/>
    <p:sldId id="295" r:id="rId18"/>
    <p:sldId id="263" r:id="rId19"/>
    <p:sldId id="275" r:id="rId20"/>
    <p:sldId id="276" r:id="rId21"/>
    <p:sldId id="270" r:id="rId22"/>
    <p:sldId id="285" r:id="rId23"/>
    <p:sldId id="261" r:id="rId24"/>
    <p:sldId id="296" r:id="rId25"/>
    <p:sldId id="262" r:id="rId26"/>
    <p:sldId id="271" r:id="rId27"/>
    <p:sldId id="286" r:id="rId28"/>
    <p:sldId id="299" r:id="rId29"/>
    <p:sldId id="298" r:id="rId30"/>
    <p:sldId id="300" r:id="rId31"/>
    <p:sldId id="301" r:id="rId32"/>
    <p:sldId id="317" r:id="rId33"/>
    <p:sldId id="318" r:id="rId34"/>
    <p:sldId id="319" r:id="rId35"/>
    <p:sldId id="320" r:id="rId36"/>
    <p:sldId id="321" r:id="rId37"/>
    <p:sldId id="322" r:id="rId38"/>
    <p:sldId id="288" r:id="rId39"/>
    <p:sldId id="290" r:id="rId40"/>
    <p:sldId id="291" r:id="rId41"/>
    <p:sldId id="311" r:id="rId42"/>
    <p:sldId id="326" r:id="rId43"/>
    <p:sldId id="327" r:id="rId44"/>
    <p:sldId id="328" r:id="rId45"/>
    <p:sldId id="329" r:id="rId46"/>
    <p:sldId id="330" r:id="rId47"/>
    <p:sldId id="332" r:id="rId48"/>
    <p:sldId id="331" r:id="rId49"/>
    <p:sldId id="334" r:id="rId50"/>
    <p:sldId id="333" r:id="rId5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0" y="-6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BBDEB-624D-44FC-9D84-06AC528D5EF4}"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tr-TR"/>
        </a:p>
      </dgm:t>
    </dgm:pt>
    <dgm:pt modelId="{27C6235B-1317-4E5B-9E65-A8B0AA3272DA}">
      <dgm:prSet phldrT="[Metin]" custT="1"/>
      <dgm:spPr/>
      <dgm:t>
        <a:bodyPr/>
        <a:lstStyle/>
        <a:p>
          <a:r>
            <a:rPr lang="tr-TR" sz="1800" b="0" dirty="0" smtClean="0">
              <a:latin typeface="Arial Narrow" pitchFamily="34" charset="0"/>
            </a:rPr>
            <a:t>Koordinatör Öğretmenine </a:t>
          </a:r>
        </a:p>
        <a:p>
          <a:r>
            <a:rPr lang="tr-TR" sz="1800" b="0" dirty="0" smtClean="0">
              <a:latin typeface="Arial Narrow" pitchFamily="34" charset="0"/>
            </a:rPr>
            <a:t>Yazılı Dilekçe İle Başvur</a:t>
          </a:r>
          <a:endParaRPr lang="tr-TR" sz="1800" b="0" dirty="0">
            <a:latin typeface="Arial Narrow" pitchFamily="34" charset="0"/>
          </a:endParaRPr>
        </a:p>
      </dgm:t>
    </dgm:pt>
    <dgm:pt modelId="{EA9BC765-98DC-4B87-B1E2-C137208DC241}" type="parTrans" cxnId="{1DCCFAF7-0D1E-4091-BBFE-74EEF44A21FD}">
      <dgm:prSet/>
      <dgm:spPr/>
      <dgm:t>
        <a:bodyPr/>
        <a:lstStyle/>
        <a:p>
          <a:endParaRPr lang="tr-TR"/>
        </a:p>
      </dgm:t>
    </dgm:pt>
    <dgm:pt modelId="{BA346388-F0B4-43A6-90A6-49AC17E9193D}" type="sibTrans" cxnId="{1DCCFAF7-0D1E-4091-BBFE-74EEF44A21FD}">
      <dgm:prSet/>
      <dgm:spPr/>
      <dgm:t>
        <a:bodyPr/>
        <a:lstStyle/>
        <a:p>
          <a:endParaRPr lang="tr-TR"/>
        </a:p>
      </dgm:t>
    </dgm:pt>
    <dgm:pt modelId="{0EF22284-A7BA-4690-A7BF-251350395444}">
      <dgm:prSet phldrT="[Metin]" custT="1"/>
      <dgm:spPr/>
      <dgm:t>
        <a:bodyPr/>
        <a:lstStyle/>
        <a:p>
          <a:r>
            <a:rPr lang="tr-TR" sz="1600" b="0" dirty="0" smtClean="0">
              <a:latin typeface="Arial Narrow" pitchFamily="34" charset="0"/>
            </a:rPr>
            <a:t>Koordinatör Öğretmenin İşyeri İle Görüşme Yapacak</a:t>
          </a:r>
        </a:p>
      </dgm:t>
    </dgm:pt>
    <dgm:pt modelId="{17E00D04-6D18-49B1-AA4D-FAB2DB2D60E6}" type="parTrans" cxnId="{08E2D61B-DAC4-44E3-8436-1EE9118D865A}">
      <dgm:prSet/>
      <dgm:spPr/>
      <dgm:t>
        <a:bodyPr/>
        <a:lstStyle/>
        <a:p>
          <a:endParaRPr lang="tr-TR"/>
        </a:p>
      </dgm:t>
    </dgm:pt>
    <dgm:pt modelId="{3244CCA4-A3A4-46DA-8FF1-885782D3BFDD}" type="sibTrans" cxnId="{08E2D61B-DAC4-44E3-8436-1EE9118D865A}">
      <dgm:prSet/>
      <dgm:spPr/>
      <dgm:t>
        <a:bodyPr/>
        <a:lstStyle/>
        <a:p>
          <a:endParaRPr lang="tr-TR"/>
        </a:p>
      </dgm:t>
    </dgm:pt>
    <dgm:pt modelId="{DA329D2F-68A5-4434-9DEA-93869A6B5512}">
      <dgm:prSet phldrT="[Metin]" custT="1"/>
      <dgm:spPr/>
      <dgm:t>
        <a:bodyPr/>
        <a:lstStyle/>
        <a:p>
          <a:r>
            <a:rPr lang="tr-TR" sz="1600" b="0" smtClean="0">
              <a:latin typeface="Arial Narrow" pitchFamily="34" charset="0"/>
            </a:rPr>
            <a:t>İşyeri Değiştirmen Uygun İse İşyeri yetkilisi ve koordinatör öğretmenin birlikte bir rapor hazırlayıp okul müdürlüğüne sunacak.</a:t>
          </a:r>
          <a:endParaRPr lang="tr-TR" sz="1600" b="0" dirty="0">
            <a:latin typeface="Arial Narrow" pitchFamily="34" charset="0"/>
          </a:endParaRPr>
        </a:p>
      </dgm:t>
    </dgm:pt>
    <dgm:pt modelId="{2E102424-58D3-4B68-9806-37CE6E279DEF}" type="parTrans" cxnId="{2309D597-F339-43E8-A01D-63BB9F48E688}">
      <dgm:prSet/>
      <dgm:spPr/>
      <dgm:t>
        <a:bodyPr/>
        <a:lstStyle/>
        <a:p>
          <a:endParaRPr lang="tr-TR"/>
        </a:p>
      </dgm:t>
    </dgm:pt>
    <dgm:pt modelId="{6396CB86-828E-4BB4-9FA9-5E7068F9ED96}" type="sibTrans" cxnId="{2309D597-F339-43E8-A01D-63BB9F48E688}">
      <dgm:prSet/>
      <dgm:spPr/>
      <dgm:t>
        <a:bodyPr/>
        <a:lstStyle/>
        <a:p>
          <a:endParaRPr lang="tr-TR"/>
        </a:p>
      </dgm:t>
    </dgm:pt>
    <dgm:pt modelId="{FDBB55E4-DDDB-4BF6-BDEF-D0908C0C165D}">
      <dgm:prSet phldrT="[Metin]" custT="1"/>
      <dgm:spPr/>
      <dgm:t>
        <a:bodyPr/>
        <a:lstStyle/>
        <a:p>
          <a:r>
            <a:rPr lang="tr-TR" sz="1600" dirty="0" smtClean="0">
              <a:latin typeface="Arial Narrow" pitchFamily="34" charset="0"/>
            </a:rPr>
            <a:t>Okul Müdürü, raporu uygun bulup onaylar ise, rapor bölüm şefine ulaşacak</a:t>
          </a:r>
          <a:endParaRPr lang="tr-TR" sz="1600" dirty="0">
            <a:latin typeface="Arial Narrow" pitchFamily="34" charset="0"/>
          </a:endParaRPr>
        </a:p>
      </dgm:t>
    </dgm:pt>
    <dgm:pt modelId="{4C0C442C-7CD6-42F5-8865-62B2BA7B619C}" type="parTrans" cxnId="{B2902F17-73A0-42F0-8317-1C61D4B30CCA}">
      <dgm:prSet/>
      <dgm:spPr/>
      <dgm:t>
        <a:bodyPr/>
        <a:lstStyle/>
        <a:p>
          <a:endParaRPr lang="tr-TR"/>
        </a:p>
      </dgm:t>
    </dgm:pt>
    <dgm:pt modelId="{DEC5211E-F7AD-4A57-BBD1-0C2AD6CCD9A4}" type="sibTrans" cxnId="{B2902F17-73A0-42F0-8317-1C61D4B30CCA}">
      <dgm:prSet/>
      <dgm:spPr/>
      <dgm:t>
        <a:bodyPr/>
        <a:lstStyle/>
        <a:p>
          <a:endParaRPr lang="tr-TR"/>
        </a:p>
      </dgm:t>
    </dgm:pt>
    <dgm:pt modelId="{74AFE3C8-A7A1-420F-8AEA-A8CA1C0887AC}">
      <dgm:prSet custT="1"/>
      <dgm:spPr/>
      <dgm:t>
        <a:bodyPr/>
        <a:lstStyle/>
        <a:p>
          <a:r>
            <a:rPr lang="tr-TR" sz="1600" dirty="0" smtClean="0">
              <a:latin typeface="Arial Narrow" pitchFamily="34" charset="0"/>
            </a:rPr>
            <a:t>Bölüm Şefi, öğrenciden işyerinden ayrıldığına dair bir yazı getirmesini isteyecek.</a:t>
          </a:r>
          <a:endParaRPr lang="tr-TR" sz="1600" dirty="0">
            <a:latin typeface="Arial Narrow" pitchFamily="34" charset="0"/>
          </a:endParaRPr>
        </a:p>
      </dgm:t>
    </dgm:pt>
    <dgm:pt modelId="{44F47CEB-0927-4BE9-8C28-925BFE16BEAE}" type="parTrans" cxnId="{B1306296-B0C2-41AC-9BBE-9A93861CDFE8}">
      <dgm:prSet/>
      <dgm:spPr/>
      <dgm:t>
        <a:bodyPr/>
        <a:lstStyle/>
        <a:p>
          <a:endParaRPr lang="tr-TR"/>
        </a:p>
      </dgm:t>
    </dgm:pt>
    <dgm:pt modelId="{BE9BD63D-ACDC-4EA6-81DD-586D6DABE29F}" type="sibTrans" cxnId="{B1306296-B0C2-41AC-9BBE-9A93861CDFE8}">
      <dgm:prSet/>
      <dgm:spPr/>
      <dgm:t>
        <a:bodyPr/>
        <a:lstStyle/>
        <a:p>
          <a:endParaRPr lang="tr-TR"/>
        </a:p>
      </dgm:t>
    </dgm:pt>
    <dgm:pt modelId="{CE10FC1D-B642-42B6-82BD-D8866E24858F}">
      <dgm:prSet custT="1"/>
      <dgm:spPr/>
      <dgm:t>
        <a:bodyPr/>
        <a:lstStyle/>
        <a:p>
          <a:r>
            <a:rPr lang="tr-TR" sz="1400" dirty="0" smtClean="0">
              <a:latin typeface="Arial Narrow" pitchFamily="34" charset="0"/>
            </a:rPr>
            <a:t>İşten ayrılış yazısı bölüm şefine ulaştığında öğrencinin yeni işyeri ile sözleşme imzalaması sağlanacak.</a:t>
          </a:r>
          <a:endParaRPr lang="tr-TR" sz="1400" dirty="0">
            <a:latin typeface="Arial Narrow" pitchFamily="34" charset="0"/>
          </a:endParaRPr>
        </a:p>
      </dgm:t>
    </dgm:pt>
    <dgm:pt modelId="{65E30DF7-2AC0-4FB0-A1B5-EB8A68CE7747}" type="parTrans" cxnId="{E952D231-C175-4E05-8A52-8B56FDD0C915}">
      <dgm:prSet/>
      <dgm:spPr/>
      <dgm:t>
        <a:bodyPr/>
        <a:lstStyle/>
        <a:p>
          <a:endParaRPr lang="tr-TR"/>
        </a:p>
      </dgm:t>
    </dgm:pt>
    <dgm:pt modelId="{645F7D3A-2DA6-45A1-BABC-D33D60F1343C}" type="sibTrans" cxnId="{E952D231-C175-4E05-8A52-8B56FDD0C915}">
      <dgm:prSet/>
      <dgm:spPr/>
      <dgm:t>
        <a:bodyPr/>
        <a:lstStyle/>
        <a:p>
          <a:endParaRPr lang="tr-TR"/>
        </a:p>
      </dgm:t>
    </dgm:pt>
    <dgm:pt modelId="{B2C6AA93-F6BB-4CA5-BD0A-E39A6B33F541}">
      <dgm:prSet custT="1"/>
      <dgm:spPr/>
      <dgm:t>
        <a:bodyPr/>
        <a:lstStyle/>
        <a:p>
          <a:r>
            <a:rPr lang="tr-TR" sz="1800" b="1" dirty="0" smtClean="0">
              <a:solidFill>
                <a:srgbClr val="FFC000"/>
              </a:solidFill>
              <a:latin typeface="Arial" pitchFamily="34" charset="0"/>
              <a:cs typeface="Arial" pitchFamily="34" charset="0"/>
            </a:rPr>
            <a:t>İŞYERİM DEĞİŞTİĞİNDE HANGİ İŞLEMLERİ YAPMALIYIM?</a:t>
          </a:r>
          <a:endParaRPr lang="tr-TR" sz="1800" b="1" dirty="0">
            <a:solidFill>
              <a:srgbClr val="FFC000"/>
            </a:solidFill>
            <a:latin typeface="Arial" pitchFamily="34" charset="0"/>
            <a:cs typeface="Arial" pitchFamily="34" charset="0"/>
          </a:endParaRPr>
        </a:p>
      </dgm:t>
    </dgm:pt>
    <dgm:pt modelId="{5DE6EAEA-FEFF-4527-B34A-CF67D6EDE741}" type="parTrans" cxnId="{4343E4C4-174B-4D92-9468-315B84F7FF9C}">
      <dgm:prSet/>
      <dgm:spPr/>
      <dgm:t>
        <a:bodyPr/>
        <a:lstStyle/>
        <a:p>
          <a:endParaRPr lang="tr-TR"/>
        </a:p>
      </dgm:t>
    </dgm:pt>
    <dgm:pt modelId="{B3138E5D-7D47-46D2-81C0-D305414EA6B9}" type="sibTrans" cxnId="{4343E4C4-174B-4D92-9468-315B84F7FF9C}">
      <dgm:prSet/>
      <dgm:spPr/>
      <dgm:t>
        <a:bodyPr/>
        <a:lstStyle/>
        <a:p>
          <a:endParaRPr lang="tr-TR"/>
        </a:p>
      </dgm:t>
    </dgm:pt>
    <dgm:pt modelId="{8E2A983D-49DF-48EB-8D7B-ECF59309B4FB}" type="pres">
      <dgm:prSet presAssocID="{10EBBDEB-624D-44FC-9D84-06AC528D5EF4}" presName="hierChild1" presStyleCnt="0">
        <dgm:presLayoutVars>
          <dgm:orgChart val="1"/>
          <dgm:chPref val="1"/>
          <dgm:dir/>
          <dgm:animOne val="branch"/>
          <dgm:animLvl val="lvl"/>
          <dgm:resizeHandles/>
        </dgm:presLayoutVars>
      </dgm:prSet>
      <dgm:spPr/>
      <dgm:t>
        <a:bodyPr/>
        <a:lstStyle/>
        <a:p>
          <a:endParaRPr lang="tr-TR"/>
        </a:p>
      </dgm:t>
    </dgm:pt>
    <dgm:pt modelId="{91BCED54-6DBD-4353-BEAA-8B09A2821B44}" type="pres">
      <dgm:prSet presAssocID="{B2C6AA93-F6BB-4CA5-BD0A-E39A6B33F541}" presName="hierRoot1" presStyleCnt="0">
        <dgm:presLayoutVars>
          <dgm:hierBranch val="init"/>
        </dgm:presLayoutVars>
      </dgm:prSet>
      <dgm:spPr/>
    </dgm:pt>
    <dgm:pt modelId="{74A6910E-68B1-4F5E-AAE5-38773807BE49}" type="pres">
      <dgm:prSet presAssocID="{B2C6AA93-F6BB-4CA5-BD0A-E39A6B33F541}" presName="rootComposite1" presStyleCnt="0"/>
      <dgm:spPr/>
    </dgm:pt>
    <dgm:pt modelId="{D1192340-DCB0-4DA8-A59D-AB5D7A2D0621}" type="pres">
      <dgm:prSet presAssocID="{B2C6AA93-F6BB-4CA5-BD0A-E39A6B33F541}" presName="rootText1" presStyleLbl="node0" presStyleIdx="0" presStyleCnt="1" custScaleX="309975">
        <dgm:presLayoutVars>
          <dgm:chPref val="3"/>
        </dgm:presLayoutVars>
      </dgm:prSet>
      <dgm:spPr/>
      <dgm:t>
        <a:bodyPr/>
        <a:lstStyle/>
        <a:p>
          <a:endParaRPr lang="tr-TR"/>
        </a:p>
      </dgm:t>
    </dgm:pt>
    <dgm:pt modelId="{764B47AF-D002-4ABF-B594-8439830C907F}" type="pres">
      <dgm:prSet presAssocID="{B2C6AA93-F6BB-4CA5-BD0A-E39A6B33F541}" presName="rootConnector1" presStyleLbl="node1" presStyleIdx="0" presStyleCnt="0"/>
      <dgm:spPr/>
      <dgm:t>
        <a:bodyPr/>
        <a:lstStyle/>
        <a:p>
          <a:endParaRPr lang="tr-TR"/>
        </a:p>
      </dgm:t>
    </dgm:pt>
    <dgm:pt modelId="{EF6CAE25-D00E-462F-9353-97D8F4CEC0C6}" type="pres">
      <dgm:prSet presAssocID="{B2C6AA93-F6BB-4CA5-BD0A-E39A6B33F541}" presName="hierChild2" presStyleCnt="0"/>
      <dgm:spPr/>
    </dgm:pt>
    <dgm:pt modelId="{81F52C2D-4FED-4921-A8E8-77A32FC2CEEE}" type="pres">
      <dgm:prSet presAssocID="{EA9BC765-98DC-4B87-B1E2-C137208DC241}" presName="Name37" presStyleLbl="parChTrans1D2" presStyleIdx="0" presStyleCnt="1"/>
      <dgm:spPr/>
      <dgm:t>
        <a:bodyPr/>
        <a:lstStyle/>
        <a:p>
          <a:endParaRPr lang="tr-TR"/>
        </a:p>
      </dgm:t>
    </dgm:pt>
    <dgm:pt modelId="{3497550E-D47C-4253-B3F3-90D4BFF6677C}" type="pres">
      <dgm:prSet presAssocID="{27C6235B-1317-4E5B-9E65-A8B0AA3272DA}" presName="hierRoot2" presStyleCnt="0">
        <dgm:presLayoutVars>
          <dgm:hierBranch val="init"/>
        </dgm:presLayoutVars>
      </dgm:prSet>
      <dgm:spPr/>
    </dgm:pt>
    <dgm:pt modelId="{3C17C88A-DE1A-4A8E-BBE4-BE8EB4A4D586}" type="pres">
      <dgm:prSet presAssocID="{27C6235B-1317-4E5B-9E65-A8B0AA3272DA}" presName="rootComposite" presStyleCnt="0"/>
      <dgm:spPr/>
    </dgm:pt>
    <dgm:pt modelId="{BE4A587F-CA7D-41E2-8010-F2E6585DB57A}" type="pres">
      <dgm:prSet presAssocID="{27C6235B-1317-4E5B-9E65-A8B0AA3272DA}" presName="rootText" presStyleLbl="node2" presStyleIdx="0" presStyleCnt="1" custScaleX="188390">
        <dgm:presLayoutVars>
          <dgm:chPref val="3"/>
        </dgm:presLayoutVars>
      </dgm:prSet>
      <dgm:spPr/>
      <dgm:t>
        <a:bodyPr/>
        <a:lstStyle/>
        <a:p>
          <a:endParaRPr lang="tr-TR"/>
        </a:p>
      </dgm:t>
    </dgm:pt>
    <dgm:pt modelId="{265ABB38-AE96-4C53-B936-B6FBB68A041F}" type="pres">
      <dgm:prSet presAssocID="{27C6235B-1317-4E5B-9E65-A8B0AA3272DA}" presName="rootConnector" presStyleLbl="node2" presStyleIdx="0" presStyleCnt="1"/>
      <dgm:spPr/>
      <dgm:t>
        <a:bodyPr/>
        <a:lstStyle/>
        <a:p>
          <a:endParaRPr lang="tr-TR"/>
        </a:p>
      </dgm:t>
    </dgm:pt>
    <dgm:pt modelId="{73042E26-1C18-446F-9BEC-839D371D1BC1}" type="pres">
      <dgm:prSet presAssocID="{27C6235B-1317-4E5B-9E65-A8B0AA3272DA}" presName="hierChild4" presStyleCnt="0"/>
      <dgm:spPr/>
    </dgm:pt>
    <dgm:pt modelId="{07FA76AE-AABD-437A-9584-22DAA28F1324}" type="pres">
      <dgm:prSet presAssocID="{17E00D04-6D18-49B1-AA4D-FAB2DB2D60E6}" presName="Name37" presStyleLbl="parChTrans1D3" presStyleIdx="0" presStyleCnt="3"/>
      <dgm:spPr/>
      <dgm:t>
        <a:bodyPr/>
        <a:lstStyle/>
        <a:p>
          <a:endParaRPr lang="tr-TR"/>
        </a:p>
      </dgm:t>
    </dgm:pt>
    <dgm:pt modelId="{B0656765-3569-456A-8CF7-F6D4B594D39E}" type="pres">
      <dgm:prSet presAssocID="{0EF22284-A7BA-4690-A7BF-251350395444}" presName="hierRoot2" presStyleCnt="0">
        <dgm:presLayoutVars>
          <dgm:hierBranch val="init"/>
        </dgm:presLayoutVars>
      </dgm:prSet>
      <dgm:spPr/>
    </dgm:pt>
    <dgm:pt modelId="{7E3383BE-AE70-4643-A69B-6DEF0F009068}" type="pres">
      <dgm:prSet presAssocID="{0EF22284-A7BA-4690-A7BF-251350395444}" presName="rootComposite" presStyleCnt="0"/>
      <dgm:spPr/>
    </dgm:pt>
    <dgm:pt modelId="{FBA98CEB-E23C-41B1-87A5-FDF4A71B0BDE}" type="pres">
      <dgm:prSet presAssocID="{0EF22284-A7BA-4690-A7BF-251350395444}" presName="rootText" presStyleLbl="node3" presStyleIdx="0" presStyleCnt="3" custScaleX="125931">
        <dgm:presLayoutVars>
          <dgm:chPref val="3"/>
        </dgm:presLayoutVars>
      </dgm:prSet>
      <dgm:spPr/>
      <dgm:t>
        <a:bodyPr/>
        <a:lstStyle/>
        <a:p>
          <a:endParaRPr lang="tr-TR"/>
        </a:p>
      </dgm:t>
    </dgm:pt>
    <dgm:pt modelId="{D99FD3C1-77BE-48DA-A850-0CC65F0B68FC}" type="pres">
      <dgm:prSet presAssocID="{0EF22284-A7BA-4690-A7BF-251350395444}" presName="rootConnector" presStyleLbl="node3" presStyleIdx="0" presStyleCnt="3"/>
      <dgm:spPr/>
      <dgm:t>
        <a:bodyPr/>
        <a:lstStyle/>
        <a:p>
          <a:endParaRPr lang="tr-TR"/>
        </a:p>
      </dgm:t>
    </dgm:pt>
    <dgm:pt modelId="{5AF0909D-5A01-4B1C-B95B-824851EBB803}" type="pres">
      <dgm:prSet presAssocID="{0EF22284-A7BA-4690-A7BF-251350395444}" presName="hierChild4" presStyleCnt="0"/>
      <dgm:spPr/>
    </dgm:pt>
    <dgm:pt modelId="{5AB2AD9E-46DF-466A-A66A-E908544A2865}" type="pres">
      <dgm:prSet presAssocID="{0EF22284-A7BA-4690-A7BF-251350395444}" presName="hierChild5" presStyleCnt="0"/>
      <dgm:spPr/>
    </dgm:pt>
    <dgm:pt modelId="{0ECE2E07-3863-4429-A721-25F5C0B3FBED}" type="pres">
      <dgm:prSet presAssocID="{2E102424-58D3-4B68-9806-37CE6E279DEF}" presName="Name37" presStyleLbl="parChTrans1D3" presStyleIdx="1" presStyleCnt="3"/>
      <dgm:spPr/>
      <dgm:t>
        <a:bodyPr/>
        <a:lstStyle/>
        <a:p>
          <a:endParaRPr lang="tr-TR"/>
        </a:p>
      </dgm:t>
    </dgm:pt>
    <dgm:pt modelId="{ED432795-7DF3-4AD8-81B4-A0D0259DA6E0}" type="pres">
      <dgm:prSet presAssocID="{DA329D2F-68A5-4434-9DEA-93869A6B5512}" presName="hierRoot2" presStyleCnt="0">
        <dgm:presLayoutVars>
          <dgm:hierBranch val="init"/>
        </dgm:presLayoutVars>
      </dgm:prSet>
      <dgm:spPr/>
    </dgm:pt>
    <dgm:pt modelId="{9FBD9B71-C220-4973-ADFD-01A885B0CF3C}" type="pres">
      <dgm:prSet presAssocID="{DA329D2F-68A5-4434-9DEA-93869A6B5512}" presName="rootComposite" presStyleCnt="0"/>
      <dgm:spPr/>
    </dgm:pt>
    <dgm:pt modelId="{13E91FC5-1D94-453D-A2B9-2E5BE4DCD3C4}" type="pres">
      <dgm:prSet presAssocID="{DA329D2F-68A5-4434-9DEA-93869A6B5512}" presName="rootText" presStyleLbl="node3" presStyleIdx="1" presStyleCnt="3" custScaleX="155742">
        <dgm:presLayoutVars>
          <dgm:chPref val="3"/>
        </dgm:presLayoutVars>
      </dgm:prSet>
      <dgm:spPr/>
      <dgm:t>
        <a:bodyPr/>
        <a:lstStyle/>
        <a:p>
          <a:endParaRPr lang="tr-TR"/>
        </a:p>
      </dgm:t>
    </dgm:pt>
    <dgm:pt modelId="{04124BD2-279D-40EE-90C6-4B0E39B35BAB}" type="pres">
      <dgm:prSet presAssocID="{DA329D2F-68A5-4434-9DEA-93869A6B5512}" presName="rootConnector" presStyleLbl="node3" presStyleIdx="1" presStyleCnt="3"/>
      <dgm:spPr/>
      <dgm:t>
        <a:bodyPr/>
        <a:lstStyle/>
        <a:p>
          <a:endParaRPr lang="tr-TR"/>
        </a:p>
      </dgm:t>
    </dgm:pt>
    <dgm:pt modelId="{814A7F98-3DFA-4206-BA3E-611ED1401144}" type="pres">
      <dgm:prSet presAssocID="{DA329D2F-68A5-4434-9DEA-93869A6B5512}" presName="hierChild4" presStyleCnt="0"/>
      <dgm:spPr/>
    </dgm:pt>
    <dgm:pt modelId="{7A4C642F-52F1-4EED-919E-54733F2BC4A0}" type="pres">
      <dgm:prSet presAssocID="{DA329D2F-68A5-4434-9DEA-93869A6B5512}" presName="hierChild5" presStyleCnt="0"/>
      <dgm:spPr/>
    </dgm:pt>
    <dgm:pt modelId="{62648131-3ECC-4F23-851F-E863C668E009}" type="pres">
      <dgm:prSet presAssocID="{4C0C442C-7CD6-42F5-8865-62B2BA7B619C}" presName="Name37" presStyleLbl="parChTrans1D3" presStyleIdx="2" presStyleCnt="3"/>
      <dgm:spPr/>
      <dgm:t>
        <a:bodyPr/>
        <a:lstStyle/>
        <a:p>
          <a:endParaRPr lang="tr-TR"/>
        </a:p>
      </dgm:t>
    </dgm:pt>
    <dgm:pt modelId="{D796E2C9-0750-469F-A959-8CF10321E3EE}" type="pres">
      <dgm:prSet presAssocID="{FDBB55E4-DDDB-4BF6-BDEF-D0908C0C165D}" presName="hierRoot2" presStyleCnt="0">
        <dgm:presLayoutVars>
          <dgm:hierBranch val="init"/>
        </dgm:presLayoutVars>
      </dgm:prSet>
      <dgm:spPr/>
    </dgm:pt>
    <dgm:pt modelId="{94EBD1E9-910F-4451-8D7A-ADE557A32138}" type="pres">
      <dgm:prSet presAssocID="{FDBB55E4-DDDB-4BF6-BDEF-D0908C0C165D}" presName="rootComposite" presStyleCnt="0"/>
      <dgm:spPr/>
    </dgm:pt>
    <dgm:pt modelId="{337F2FEE-0CC1-44A1-A6ED-EC0ACB136818}" type="pres">
      <dgm:prSet presAssocID="{FDBB55E4-DDDB-4BF6-BDEF-D0908C0C165D}" presName="rootText" presStyleLbl="node3" presStyleIdx="2" presStyleCnt="3" custScaleX="132791">
        <dgm:presLayoutVars>
          <dgm:chPref val="3"/>
        </dgm:presLayoutVars>
      </dgm:prSet>
      <dgm:spPr/>
      <dgm:t>
        <a:bodyPr/>
        <a:lstStyle/>
        <a:p>
          <a:endParaRPr lang="tr-TR"/>
        </a:p>
      </dgm:t>
    </dgm:pt>
    <dgm:pt modelId="{59BF27EF-2F9B-4904-82BA-80EBC13907EC}" type="pres">
      <dgm:prSet presAssocID="{FDBB55E4-DDDB-4BF6-BDEF-D0908C0C165D}" presName="rootConnector" presStyleLbl="node3" presStyleIdx="2" presStyleCnt="3"/>
      <dgm:spPr/>
      <dgm:t>
        <a:bodyPr/>
        <a:lstStyle/>
        <a:p>
          <a:endParaRPr lang="tr-TR"/>
        </a:p>
      </dgm:t>
    </dgm:pt>
    <dgm:pt modelId="{69B2A2F6-3073-4512-B33B-CABB40B627C7}" type="pres">
      <dgm:prSet presAssocID="{FDBB55E4-DDDB-4BF6-BDEF-D0908C0C165D}" presName="hierChild4" presStyleCnt="0"/>
      <dgm:spPr/>
    </dgm:pt>
    <dgm:pt modelId="{1FE58073-567B-403E-B8E9-C3A670F84AD1}" type="pres">
      <dgm:prSet presAssocID="{44F47CEB-0927-4BE9-8C28-925BFE16BEAE}" presName="Name37" presStyleLbl="parChTrans1D4" presStyleIdx="0" presStyleCnt="2"/>
      <dgm:spPr/>
      <dgm:t>
        <a:bodyPr/>
        <a:lstStyle/>
        <a:p>
          <a:endParaRPr lang="tr-TR"/>
        </a:p>
      </dgm:t>
    </dgm:pt>
    <dgm:pt modelId="{879D5FEE-573C-43B9-86A4-1136833A1162}" type="pres">
      <dgm:prSet presAssocID="{74AFE3C8-A7A1-420F-8AEA-A8CA1C0887AC}" presName="hierRoot2" presStyleCnt="0">
        <dgm:presLayoutVars>
          <dgm:hierBranch val="init"/>
        </dgm:presLayoutVars>
      </dgm:prSet>
      <dgm:spPr/>
    </dgm:pt>
    <dgm:pt modelId="{3642E1A8-DAEB-4A65-8870-1439D8F4D526}" type="pres">
      <dgm:prSet presAssocID="{74AFE3C8-A7A1-420F-8AEA-A8CA1C0887AC}" presName="rootComposite" presStyleCnt="0"/>
      <dgm:spPr/>
    </dgm:pt>
    <dgm:pt modelId="{0DC69288-47FA-43A6-8103-90A2308E10A0}" type="pres">
      <dgm:prSet presAssocID="{74AFE3C8-A7A1-420F-8AEA-A8CA1C0887AC}" presName="rootText" presStyleLbl="node4" presStyleIdx="0" presStyleCnt="2">
        <dgm:presLayoutVars>
          <dgm:chPref val="3"/>
        </dgm:presLayoutVars>
      </dgm:prSet>
      <dgm:spPr/>
      <dgm:t>
        <a:bodyPr/>
        <a:lstStyle/>
        <a:p>
          <a:endParaRPr lang="tr-TR"/>
        </a:p>
      </dgm:t>
    </dgm:pt>
    <dgm:pt modelId="{3E604D73-8DC4-45AB-8D64-8C79BDA95191}" type="pres">
      <dgm:prSet presAssocID="{74AFE3C8-A7A1-420F-8AEA-A8CA1C0887AC}" presName="rootConnector" presStyleLbl="node4" presStyleIdx="0" presStyleCnt="2"/>
      <dgm:spPr/>
      <dgm:t>
        <a:bodyPr/>
        <a:lstStyle/>
        <a:p>
          <a:endParaRPr lang="tr-TR"/>
        </a:p>
      </dgm:t>
    </dgm:pt>
    <dgm:pt modelId="{572E83BE-BB8D-4CC8-B46D-68F70AE8CBFD}" type="pres">
      <dgm:prSet presAssocID="{74AFE3C8-A7A1-420F-8AEA-A8CA1C0887AC}" presName="hierChild4" presStyleCnt="0"/>
      <dgm:spPr/>
    </dgm:pt>
    <dgm:pt modelId="{2560FB43-31D0-465E-A9F9-A70D64C7789C}" type="pres">
      <dgm:prSet presAssocID="{74AFE3C8-A7A1-420F-8AEA-A8CA1C0887AC}" presName="hierChild5" presStyleCnt="0"/>
      <dgm:spPr/>
    </dgm:pt>
    <dgm:pt modelId="{8388BEB9-5E30-4A1D-8FBB-BCE7D8FB5164}" type="pres">
      <dgm:prSet presAssocID="{65E30DF7-2AC0-4FB0-A1B5-EB8A68CE7747}" presName="Name37" presStyleLbl="parChTrans1D4" presStyleIdx="1" presStyleCnt="2"/>
      <dgm:spPr/>
      <dgm:t>
        <a:bodyPr/>
        <a:lstStyle/>
        <a:p>
          <a:endParaRPr lang="tr-TR"/>
        </a:p>
      </dgm:t>
    </dgm:pt>
    <dgm:pt modelId="{A9678BA2-489D-4E4D-AB45-18D89E7F785B}" type="pres">
      <dgm:prSet presAssocID="{CE10FC1D-B642-42B6-82BD-D8866E24858F}" presName="hierRoot2" presStyleCnt="0">
        <dgm:presLayoutVars>
          <dgm:hierBranch val="init"/>
        </dgm:presLayoutVars>
      </dgm:prSet>
      <dgm:spPr/>
    </dgm:pt>
    <dgm:pt modelId="{949C1B99-7CBA-44F8-8F8A-1D76DFE9623F}" type="pres">
      <dgm:prSet presAssocID="{CE10FC1D-B642-42B6-82BD-D8866E24858F}" presName="rootComposite" presStyleCnt="0"/>
      <dgm:spPr/>
    </dgm:pt>
    <dgm:pt modelId="{8FE10687-78DF-4B08-BD1C-9E2303B03F1F}" type="pres">
      <dgm:prSet presAssocID="{CE10FC1D-B642-42B6-82BD-D8866E24858F}" presName="rootText" presStyleLbl="node4" presStyleIdx="1" presStyleCnt="2">
        <dgm:presLayoutVars>
          <dgm:chPref val="3"/>
        </dgm:presLayoutVars>
      </dgm:prSet>
      <dgm:spPr/>
      <dgm:t>
        <a:bodyPr/>
        <a:lstStyle/>
        <a:p>
          <a:endParaRPr lang="tr-TR"/>
        </a:p>
      </dgm:t>
    </dgm:pt>
    <dgm:pt modelId="{1DB76FD5-6063-4593-9B44-28DD0573CB7E}" type="pres">
      <dgm:prSet presAssocID="{CE10FC1D-B642-42B6-82BD-D8866E24858F}" presName="rootConnector" presStyleLbl="node4" presStyleIdx="1" presStyleCnt="2"/>
      <dgm:spPr/>
      <dgm:t>
        <a:bodyPr/>
        <a:lstStyle/>
        <a:p>
          <a:endParaRPr lang="tr-TR"/>
        </a:p>
      </dgm:t>
    </dgm:pt>
    <dgm:pt modelId="{2DED9F36-D8BD-4064-9447-C5B8EB791A24}" type="pres">
      <dgm:prSet presAssocID="{CE10FC1D-B642-42B6-82BD-D8866E24858F}" presName="hierChild4" presStyleCnt="0"/>
      <dgm:spPr/>
    </dgm:pt>
    <dgm:pt modelId="{5C6C122C-FE5E-4B64-AA28-7443244598A1}" type="pres">
      <dgm:prSet presAssocID="{CE10FC1D-B642-42B6-82BD-D8866E24858F}" presName="hierChild5" presStyleCnt="0"/>
      <dgm:spPr/>
    </dgm:pt>
    <dgm:pt modelId="{D15D7970-9AEF-46B0-AB86-449DDA201AC2}" type="pres">
      <dgm:prSet presAssocID="{FDBB55E4-DDDB-4BF6-BDEF-D0908C0C165D}" presName="hierChild5" presStyleCnt="0"/>
      <dgm:spPr/>
    </dgm:pt>
    <dgm:pt modelId="{106CD1AA-E929-4472-9460-7E6180D73056}" type="pres">
      <dgm:prSet presAssocID="{27C6235B-1317-4E5B-9E65-A8B0AA3272DA}" presName="hierChild5" presStyleCnt="0"/>
      <dgm:spPr/>
    </dgm:pt>
    <dgm:pt modelId="{C13CF116-A00C-44FA-A8EE-B0C3F94AEC4F}" type="pres">
      <dgm:prSet presAssocID="{B2C6AA93-F6BB-4CA5-BD0A-E39A6B33F541}" presName="hierChild3" presStyleCnt="0"/>
      <dgm:spPr/>
    </dgm:pt>
  </dgm:ptLst>
  <dgm:cxnLst>
    <dgm:cxn modelId="{22B86280-601D-4DDC-B77A-7CB26E3CBDAF}" type="presOf" srcId="{17E00D04-6D18-49B1-AA4D-FAB2DB2D60E6}" destId="{07FA76AE-AABD-437A-9584-22DAA28F1324}" srcOrd="0" destOrd="0" presId="urn:microsoft.com/office/officeart/2005/8/layout/orgChart1"/>
    <dgm:cxn modelId="{A34A6822-5D5E-45F2-A424-2DE9A114D867}" type="presOf" srcId="{B2C6AA93-F6BB-4CA5-BD0A-E39A6B33F541}" destId="{D1192340-DCB0-4DA8-A59D-AB5D7A2D0621}" srcOrd="0" destOrd="0" presId="urn:microsoft.com/office/officeart/2005/8/layout/orgChart1"/>
    <dgm:cxn modelId="{86BB5128-ADDD-452F-B3FC-3AFBD0EFB421}" type="presOf" srcId="{CE10FC1D-B642-42B6-82BD-D8866E24858F}" destId="{8FE10687-78DF-4B08-BD1C-9E2303B03F1F}" srcOrd="0" destOrd="0" presId="urn:microsoft.com/office/officeart/2005/8/layout/orgChart1"/>
    <dgm:cxn modelId="{6FDA0E76-374E-4F86-9FC8-8EAB2E34AF5F}" type="presOf" srcId="{74AFE3C8-A7A1-420F-8AEA-A8CA1C0887AC}" destId="{3E604D73-8DC4-45AB-8D64-8C79BDA95191}" srcOrd="1" destOrd="0" presId="urn:microsoft.com/office/officeart/2005/8/layout/orgChart1"/>
    <dgm:cxn modelId="{15973955-B549-4B6E-B5CD-DE38C3AF6577}" type="presOf" srcId="{DA329D2F-68A5-4434-9DEA-93869A6B5512}" destId="{04124BD2-279D-40EE-90C6-4B0E39B35BAB}" srcOrd="1" destOrd="0" presId="urn:microsoft.com/office/officeart/2005/8/layout/orgChart1"/>
    <dgm:cxn modelId="{284ACA39-A6FE-4BB1-A5CE-5C02653D5164}" type="presOf" srcId="{44F47CEB-0927-4BE9-8C28-925BFE16BEAE}" destId="{1FE58073-567B-403E-B8E9-C3A670F84AD1}" srcOrd="0" destOrd="0" presId="urn:microsoft.com/office/officeart/2005/8/layout/orgChart1"/>
    <dgm:cxn modelId="{DF5E5828-F08F-49D3-9E01-47E5CE243FBC}" type="presOf" srcId="{10EBBDEB-624D-44FC-9D84-06AC528D5EF4}" destId="{8E2A983D-49DF-48EB-8D7B-ECF59309B4FB}" srcOrd="0" destOrd="0" presId="urn:microsoft.com/office/officeart/2005/8/layout/orgChart1"/>
    <dgm:cxn modelId="{08E2D61B-DAC4-44E3-8436-1EE9118D865A}" srcId="{27C6235B-1317-4E5B-9E65-A8B0AA3272DA}" destId="{0EF22284-A7BA-4690-A7BF-251350395444}" srcOrd="0" destOrd="0" parTransId="{17E00D04-6D18-49B1-AA4D-FAB2DB2D60E6}" sibTransId="{3244CCA4-A3A4-46DA-8FF1-885782D3BFDD}"/>
    <dgm:cxn modelId="{0C3F11EC-E460-4D0C-BDBC-95AAA02F7466}" type="presOf" srcId="{CE10FC1D-B642-42B6-82BD-D8866E24858F}" destId="{1DB76FD5-6063-4593-9B44-28DD0573CB7E}" srcOrd="1" destOrd="0" presId="urn:microsoft.com/office/officeart/2005/8/layout/orgChart1"/>
    <dgm:cxn modelId="{4343E4C4-174B-4D92-9468-315B84F7FF9C}" srcId="{10EBBDEB-624D-44FC-9D84-06AC528D5EF4}" destId="{B2C6AA93-F6BB-4CA5-BD0A-E39A6B33F541}" srcOrd="0" destOrd="0" parTransId="{5DE6EAEA-FEFF-4527-B34A-CF67D6EDE741}" sibTransId="{B3138E5D-7D47-46D2-81C0-D305414EA6B9}"/>
    <dgm:cxn modelId="{C60A73DC-3AE1-4EBC-941E-E2B9CF13B831}" type="presOf" srcId="{27C6235B-1317-4E5B-9E65-A8B0AA3272DA}" destId="{BE4A587F-CA7D-41E2-8010-F2E6585DB57A}" srcOrd="0" destOrd="0" presId="urn:microsoft.com/office/officeart/2005/8/layout/orgChart1"/>
    <dgm:cxn modelId="{1DCCFAF7-0D1E-4091-BBFE-74EEF44A21FD}" srcId="{B2C6AA93-F6BB-4CA5-BD0A-E39A6B33F541}" destId="{27C6235B-1317-4E5B-9E65-A8B0AA3272DA}" srcOrd="0" destOrd="0" parTransId="{EA9BC765-98DC-4B87-B1E2-C137208DC241}" sibTransId="{BA346388-F0B4-43A6-90A6-49AC17E9193D}"/>
    <dgm:cxn modelId="{E952D231-C175-4E05-8A52-8B56FDD0C915}" srcId="{FDBB55E4-DDDB-4BF6-BDEF-D0908C0C165D}" destId="{CE10FC1D-B642-42B6-82BD-D8866E24858F}" srcOrd="1" destOrd="0" parTransId="{65E30DF7-2AC0-4FB0-A1B5-EB8A68CE7747}" sibTransId="{645F7D3A-2DA6-45A1-BABC-D33D60F1343C}"/>
    <dgm:cxn modelId="{7C1B04D7-3699-478A-B07B-DE37F730E1C7}" type="presOf" srcId="{65E30DF7-2AC0-4FB0-A1B5-EB8A68CE7747}" destId="{8388BEB9-5E30-4A1D-8FBB-BCE7D8FB5164}" srcOrd="0" destOrd="0" presId="urn:microsoft.com/office/officeart/2005/8/layout/orgChart1"/>
    <dgm:cxn modelId="{38B24FE9-11C9-41ED-8993-E8C5781A19AF}" type="presOf" srcId="{FDBB55E4-DDDB-4BF6-BDEF-D0908C0C165D}" destId="{59BF27EF-2F9B-4904-82BA-80EBC13907EC}" srcOrd="1" destOrd="0" presId="urn:microsoft.com/office/officeart/2005/8/layout/orgChart1"/>
    <dgm:cxn modelId="{E7B1E847-F6C9-40F2-9D4C-C61B6BEA37B7}" type="presOf" srcId="{0EF22284-A7BA-4690-A7BF-251350395444}" destId="{FBA98CEB-E23C-41B1-87A5-FDF4A71B0BDE}" srcOrd="0" destOrd="0" presId="urn:microsoft.com/office/officeart/2005/8/layout/orgChart1"/>
    <dgm:cxn modelId="{6330B045-2A26-425A-A231-13CF9BB395E4}" type="presOf" srcId="{74AFE3C8-A7A1-420F-8AEA-A8CA1C0887AC}" destId="{0DC69288-47FA-43A6-8103-90A2308E10A0}" srcOrd="0" destOrd="0" presId="urn:microsoft.com/office/officeart/2005/8/layout/orgChart1"/>
    <dgm:cxn modelId="{800F2664-E44A-4622-A43E-E1F5284297AE}" type="presOf" srcId="{0EF22284-A7BA-4690-A7BF-251350395444}" destId="{D99FD3C1-77BE-48DA-A850-0CC65F0B68FC}" srcOrd="1" destOrd="0" presId="urn:microsoft.com/office/officeart/2005/8/layout/orgChart1"/>
    <dgm:cxn modelId="{2309D597-F339-43E8-A01D-63BB9F48E688}" srcId="{27C6235B-1317-4E5B-9E65-A8B0AA3272DA}" destId="{DA329D2F-68A5-4434-9DEA-93869A6B5512}" srcOrd="1" destOrd="0" parTransId="{2E102424-58D3-4B68-9806-37CE6E279DEF}" sibTransId="{6396CB86-828E-4BB4-9FA9-5E7068F9ED96}"/>
    <dgm:cxn modelId="{B2902F17-73A0-42F0-8317-1C61D4B30CCA}" srcId="{27C6235B-1317-4E5B-9E65-A8B0AA3272DA}" destId="{FDBB55E4-DDDB-4BF6-BDEF-D0908C0C165D}" srcOrd="2" destOrd="0" parTransId="{4C0C442C-7CD6-42F5-8865-62B2BA7B619C}" sibTransId="{DEC5211E-F7AD-4A57-BBD1-0C2AD6CCD9A4}"/>
    <dgm:cxn modelId="{DC59961B-A3D6-4FC6-910C-74A89D5DD289}" type="presOf" srcId="{B2C6AA93-F6BB-4CA5-BD0A-E39A6B33F541}" destId="{764B47AF-D002-4ABF-B594-8439830C907F}" srcOrd="1" destOrd="0" presId="urn:microsoft.com/office/officeart/2005/8/layout/orgChart1"/>
    <dgm:cxn modelId="{3D30CC27-36C6-4400-8192-CA55CC4606BB}" type="presOf" srcId="{27C6235B-1317-4E5B-9E65-A8B0AA3272DA}" destId="{265ABB38-AE96-4C53-B936-B6FBB68A041F}" srcOrd="1" destOrd="0" presId="urn:microsoft.com/office/officeart/2005/8/layout/orgChart1"/>
    <dgm:cxn modelId="{DA86CFC4-3903-482E-B08B-2C6BC7816072}" type="presOf" srcId="{2E102424-58D3-4B68-9806-37CE6E279DEF}" destId="{0ECE2E07-3863-4429-A721-25F5C0B3FBED}" srcOrd="0" destOrd="0" presId="urn:microsoft.com/office/officeart/2005/8/layout/orgChart1"/>
    <dgm:cxn modelId="{ECFA4730-054C-4282-B5B3-67E56A803ED8}" type="presOf" srcId="{EA9BC765-98DC-4B87-B1E2-C137208DC241}" destId="{81F52C2D-4FED-4921-A8E8-77A32FC2CEEE}" srcOrd="0" destOrd="0" presId="urn:microsoft.com/office/officeart/2005/8/layout/orgChart1"/>
    <dgm:cxn modelId="{CEAF9A46-EF21-4549-A4ED-16843FCC8EAA}" type="presOf" srcId="{DA329D2F-68A5-4434-9DEA-93869A6B5512}" destId="{13E91FC5-1D94-453D-A2B9-2E5BE4DCD3C4}" srcOrd="0" destOrd="0" presId="urn:microsoft.com/office/officeart/2005/8/layout/orgChart1"/>
    <dgm:cxn modelId="{C7B266A0-D3B5-4D73-9C3D-97ADEDA2506F}" type="presOf" srcId="{4C0C442C-7CD6-42F5-8865-62B2BA7B619C}" destId="{62648131-3ECC-4F23-851F-E863C668E009}" srcOrd="0" destOrd="0" presId="urn:microsoft.com/office/officeart/2005/8/layout/orgChart1"/>
    <dgm:cxn modelId="{BD2BE4C7-313F-4B12-AF8B-DE44F424A021}" type="presOf" srcId="{FDBB55E4-DDDB-4BF6-BDEF-D0908C0C165D}" destId="{337F2FEE-0CC1-44A1-A6ED-EC0ACB136818}" srcOrd="0" destOrd="0" presId="urn:microsoft.com/office/officeart/2005/8/layout/orgChart1"/>
    <dgm:cxn modelId="{B1306296-B0C2-41AC-9BBE-9A93861CDFE8}" srcId="{FDBB55E4-DDDB-4BF6-BDEF-D0908C0C165D}" destId="{74AFE3C8-A7A1-420F-8AEA-A8CA1C0887AC}" srcOrd="0" destOrd="0" parTransId="{44F47CEB-0927-4BE9-8C28-925BFE16BEAE}" sibTransId="{BE9BD63D-ACDC-4EA6-81DD-586D6DABE29F}"/>
    <dgm:cxn modelId="{0EA05E5D-8F3F-40BE-A9CE-45B862BA165C}" type="presParOf" srcId="{8E2A983D-49DF-48EB-8D7B-ECF59309B4FB}" destId="{91BCED54-6DBD-4353-BEAA-8B09A2821B44}" srcOrd="0" destOrd="0" presId="urn:microsoft.com/office/officeart/2005/8/layout/orgChart1"/>
    <dgm:cxn modelId="{4620E4D1-AD99-4F44-A389-FE3C72273909}" type="presParOf" srcId="{91BCED54-6DBD-4353-BEAA-8B09A2821B44}" destId="{74A6910E-68B1-4F5E-AAE5-38773807BE49}" srcOrd="0" destOrd="0" presId="urn:microsoft.com/office/officeart/2005/8/layout/orgChart1"/>
    <dgm:cxn modelId="{9898DD1D-EEE7-4726-9E5B-26604BA4A32B}" type="presParOf" srcId="{74A6910E-68B1-4F5E-AAE5-38773807BE49}" destId="{D1192340-DCB0-4DA8-A59D-AB5D7A2D0621}" srcOrd="0" destOrd="0" presId="urn:microsoft.com/office/officeart/2005/8/layout/orgChart1"/>
    <dgm:cxn modelId="{954AE643-6E15-49B2-A4A7-796B46F065E5}" type="presParOf" srcId="{74A6910E-68B1-4F5E-AAE5-38773807BE49}" destId="{764B47AF-D002-4ABF-B594-8439830C907F}" srcOrd="1" destOrd="0" presId="urn:microsoft.com/office/officeart/2005/8/layout/orgChart1"/>
    <dgm:cxn modelId="{7E9F8668-5E1C-4350-9ACC-C2DD6E4C2B76}" type="presParOf" srcId="{91BCED54-6DBD-4353-BEAA-8B09A2821B44}" destId="{EF6CAE25-D00E-462F-9353-97D8F4CEC0C6}" srcOrd="1" destOrd="0" presId="urn:microsoft.com/office/officeart/2005/8/layout/orgChart1"/>
    <dgm:cxn modelId="{CDEA243C-0511-47AA-B196-6D5E63032402}" type="presParOf" srcId="{EF6CAE25-D00E-462F-9353-97D8F4CEC0C6}" destId="{81F52C2D-4FED-4921-A8E8-77A32FC2CEEE}" srcOrd="0" destOrd="0" presId="urn:microsoft.com/office/officeart/2005/8/layout/orgChart1"/>
    <dgm:cxn modelId="{AF519BA2-F98C-4F6C-817F-DE86420431C1}" type="presParOf" srcId="{EF6CAE25-D00E-462F-9353-97D8F4CEC0C6}" destId="{3497550E-D47C-4253-B3F3-90D4BFF6677C}" srcOrd="1" destOrd="0" presId="urn:microsoft.com/office/officeart/2005/8/layout/orgChart1"/>
    <dgm:cxn modelId="{900068EB-7EA9-45DB-B6CF-9272846CA768}" type="presParOf" srcId="{3497550E-D47C-4253-B3F3-90D4BFF6677C}" destId="{3C17C88A-DE1A-4A8E-BBE4-BE8EB4A4D586}" srcOrd="0" destOrd="0" presId="urn:microsoft.com/office/officeart/2005/8/layout/orgChart1"/>
    <dgm:cxn modelId="{1FDF4566-B6D9-4CEE-8157-73948845F447}" type="presParOf" srcId="{3C17C88A-DE1A-4A8E-BBE4-BE8EB4A4D586}" destId="{BE4A587F-CA7D-41E2-8010-F2E6585DB57A}" srcOrd="0" destOrd="0" presId="urn:microsoft.com/office/officeart/2005/8/layout/orgChart1"/>
    <dgm:cxn modelId="{C024BD0C-1C7C-4E16-860D-31C875F95F83}" type="presParOf" srcId="{3C17C88A-DE1A-4A8E-BBE4-BE8EB4A4D586}" destId="{265ABB38-AE96-4C53-B936-B6FBB68A041F}" srcOrd="1" destOrd="0" presId="urn:microsoft.com/office/officeart/2005/8/layout/orgChart1"/>
    <dgm:cxn modelId="{7006EE14-9E8C-4B61-B894-4D4F6C1A5D66}" type="presParOf" srcId="{3497550E-D47C-4253-B3F3-90D4BFF6677C}" destId="{73042E26-1C18-446F-9BEC-839D371D1BC1}" srcOrd="1" destOrd="0" presId="urn:microsoft.com/office/officeart/2005/8/layout/orgChart1"/>
    <dgm:cxn modelId="{12085FD6-89FC-486C-A163-A68690C6892D}" type="presParOf" srcId="{73042E26-1C18-446F-9BEC-839D371D1BC1}" destId="{07FA76AE-AABD-437A-9584-22DAA28F1324}" srcOrd="0" destOrd="0" presId="urn:microsoft.com/office/officeart/2005/8/layout/orgChart1"/>
    <dgm:cxn modelId="{C55E07AB-5889-458B-80FB-CDE4DA2E7295}" type="presParOf" srcId="{73042E26-1C18-446F-9BEC-839D371D1BC1}" destId="{B0656765-3569-456A-8CF7-F6D4B594D39E}" srcOrd="1" destOrd="0" presId="urn:microsoft.com/office/officeart/2005/8/layout/orgChart1"/>
    <dgm:cxn modelId="{390CA304-00C7-4815-B068-0AEC75F38CF5}" type="presParOf" srcId="{B0656765-3569-456A-8CF7-F6D4B594D39E}" destId="{7E3383BE-AE70-4643-A69B-6DEF0F009068}" srcOrd="0" destOrd="0" presId="urn:microsoft.com/office/officeart/2005/8/layout/orgChart1"/>
    <dgm:cxn modelId="{F2564100-95DE-4807-9F06-8565025FA7BE}" type="presParOf" srcId="{7E3383BE-AE70-4643-A69B-6DEF0F009068}" destId="{FBA98CEB-E23C-41B1-87A5-FDF4A71B0BDE}" srcOrd="0" destOrd="0" presId="urn:microsoft.com/office/officeart/2005/8/layout/orgChart1"/>
    <dgm:cxn modelId="{4AB92056-0FB0-4A0B-9174-B38272EF9A62}" type="presParOf" srcId="{7E3383BE-AE70-4643-A69B-6DEF0F009068}" destId="{D99FD3C1-77BE-48DA-A850-0CC65F0B68FC}" srcOrd="1" destOrd="0" presId="urn:microsoft.com/office/officeart/2005/8/layout/orgChart1"/>
    <dgm:cxn modelId="{454364AC-F902-42A6-984A-5E84D04C90FE}" type="presParOf" srcId="{B0656765-3569-456A-8CF7-F6D4B594D39E}" destId="{5AF0909D-5A01-4B1C-B95B-824851EBB803}" srcOrd="1" destOrd="0" presId="urn:microsoft.com/office/officeart/2005/8/layout/orgChart1"/>
    <dgm:cxn modelId="{D81E4EBF-A64A-41C8-8C90-C0CBD9D13A6E}" type="presParOf" srcId="{B0656765-3569-456A-8CF7-F6D4B594D39E}" destId="{5AB2AD9E-46DF-466A-A66A-E908544A2865}" srcOrd="2" destOrd="0" presId="urn:microsoft.com/office/officeart/2005/8/layout/orgChart1"/>
    <dgm:cxn modelId="{BF289E40-700D-4894-ACF0-02ECD7A07258}" type="presParOf" srcId="{73042E26-1C18-446F-9BEC-839D371D1BC1}" destId="{0ECE2E07-3863-4429-A721-25F5C0B3FBED}" srcOrd="2" destOrd="0" presId="urn:microsoft.com/office/officeart/2005/8/layout/orgChart1"/>
    <dgm:cxn modelId="{FC6B3314-44EF-420E-9C8D-766F5BA70039}" type="presParOf" srcId="{73042E26-1C18-446F-9BEC-839D371D1BC1}" destId="{ED432795-7DF3-4AD8-81B4-A0D0259DA6E0}" srcOrd="3" destOrd="0" presId="urn:microsoft.com/office/officeart/2005/8/layout/orgChart1"/>
    <dgm:cxn modelId="{7D768D4A-4A69-47AA-9508-977A37A2D0BB}" type="presParOf" srcId="{ED432795-7DF3-4AD8-81B4-A0D0259DA6E0}" destId="{9FBD9B71-C220-4973-ADFD-01A885B0CF3C}" srcOrd="0" destOrd="0" presId="urn:microsoft.com/office/officeart/2005/8/layout/orgChart1"/>
    <dgm:cxn modelId="{E6BEEF0A-8F7C-492D-934F-0BE0462C0C45}" type="presParOf" srcId="{9FBD9B71-C220-4973-ADFD-01A885B0CF3C}" destId="{13E91FC5-1D94-453D-A2B9-2E5BE4DCD3C4}" srcOrd="0" destOrd="0" presId="urn:microsoft.com/office/officeart/2005/8/layout/orgChart1"/>
    <dgm:cxn modelId="{7004FDF2-660C-4154-B6D4-4ADB37C85CCC}" type="presParOf" srcId="{9FBD9B71-C220-4973-ADFD-01A885B0CF3C}" destId="{04124BD2-279D-40EE-90C6-4B0E39B35BAB}" srcOrd="1" destOrd="0" presId="urn:microsoft.com/office/officeart/2005/8/layout/orgChart1"/>
    <dgm:cxn modelId="{5EB557F5-17E5-487D-9254-B9A08D3F3203}" type="presParOf" srcId="{ED432795-7DF3-4AD8-81B4-A0D0259DA6E0}" destId="{814A7F98-3DFA-4206-BA3E-611ED1401144}" srcOrd="1" destOrd="0" presId="urn:microsoft.com/office/officeart/2005/8/layout/orgChart1"/>
    <dgm:cxn modelId="{FD81DD64-EDAE-4637-B660-6C164E7B4B26}" type="presParOf" srcId="{ED432795-7DF3-4AD8-81B4-A0D0259DA6E0}" destId="{7A4C642F-52F1-4EED-919E-54733F2BC4A0}" srcOrd="2" destOrd="0" presId="urn:microsoft.com/office/officeart/2005/8/layout/orgChart1"/>
    <dgm:cxn modelId="{C39C45A7-C45D-448A-BA14-CF10146E76AE}" type="presParOf" srcId="{73042E26-1C18-446F-9BEC-839D371D1BC1}" destId="{62648131-3ECC-4F23-851F-E863C668E009}" srcOrd="4" destOrd="0" presId="urn:microsoft.com/office/officeart/2005/8/layout/orgChart1"/>
    <dgm:cxn modelId="{01E30114-14D1-4C35-A010-B75236BB4688}" type="presParOf" srcId="{73042E26-1C18-446F-9BEC-839D371D1BC1}" destId="{D796E2C9-0750-469F-A959-8CF10321E3EE}" srcOrd="5" destOrd="0" presId="urn:microsoft.com/office/officeart/2005/8/layout/orgChart1"/>
    <dgm:cxn modelId="{56858656-8E56-4C3A-BE74-D47B1CA821B7}" type="presParOf" srcId="{D796E2C9-0750-469F-A959-8CF10321E3EE}" destId="{94EBD1E9-910F-4451-8D7A-ADE557A32138}" srcOrd="0" destOrd="0" presId="urn:microsoft.com/office/officeart/2005/8/layout/orgChart1"/>
    <dgm:cxn modelId="{32AA0128-F837-4AE8-9FA9-F5FB9C3D87BC}" type="presParOf" srcId="{94EBD1E9-910F-4451-8D7A-ADE557A32138}" destId="{337F2FEE-0CC1-44A1-A6ED-EC0ACB136818}" srcOrd="0" destOrd="0" presId="urn:microsoft.com/office/officeart/2005/8/layout/orgChart1"/>
    <dgm:cxn modelId="{E1139AE0-52FA-4629-B783-9D8DBBB1E717}" type="presParOf" srcId="{94EBD1E9-910F-4451-8D7A-ADE557A32138}" destId="{59BF27EF-2F9B-4904-82BA-80EBC13907EC}" srcOrd="1" destOrd="0" presId="urn:microsoft.com/office/officeart/2005/8/layout/orgChart1"/>
    <dgm:cxn modelId="{8F7FE564-0B9B-4D05-AFD7-D6C422A75082}" type="presParOf" srcId="{D796E2C9-0750-469F-A959-8CF10321E3EE}" destId="{69B2A2F6-3073-4512-B33B-CABB40B627C7}" srcOrd="1" destOrd="0" presId="urn:microsoft.com/office/officeart/2005/8/layout/orgChart1"/>
    <dgm:cxn modelId="{CE42D2B3-A3DE-4A13-B75B-BDB783C1E444}" type="presParOf" srcId="{69B2A2F6-3073-4512-B33B-CABB40B627C7}" destId="{1FE58073-567B-403E-B8E9-C3A670F84AD1}" srcOrd="0" destOrd="0" presId="urn:microsoft.com/office/officeart/2005/8/layout/orgChart1"/>
    <dgm:cxn modelId="{53B955E4-26CD-4DA1-B17A-FEC76F96732F}" type="presParOf" srcId="{69B2A2F6-3073-4512-B33B-CABB40B627C7}" destId="{879D5FEE-573C-43B9-86A4-1136833A1162}" srcOrd="1" destOrd="0" presId="urn:microsoft.com/office/officeart/2005/8/layout/orgChart1"/>
    <dgm:cxn modelId="{1C3C7089-CBE9-4F77-B08C-CD7EEA9A585D}" type="presParOf" srcId="{879D5FEE-573C-43B9-86A4-1136833A1162}" destId="{3642E1A8-DAEB-4A65-8870-1439D8F4D526}" srcOrd="0" destOrd="0" presId="urn:microsoft.com/office/officeart/2005/8/layout/orgChart1"/>
    <dgm:cxn modelId="{DA7D491A-C60C-44BC-8E0E-7EED6B16C000}" type="presParOf" srcId="{3642E1A8-DAEB-4A65-8870-1439D8F4D526}" destId="{0DC69288-47FA-43A6-8103-90A2308E10A0}" srcOrd="0" destOrd="0" presId="urn:microsoft.com/office/officeart/2005/8/layout/orgChart1"/>
    <dgm:cxn modelId="{5E1DD158-237D-400A-9EC9-4B701DC001CB}" type="presParOf" srcId="{3642E1A8-DAEB-4A65-8870-1439D8F4D526}" destId="{3E604D73-8DC4-45AB-8D64-8C79BDA95191}" srcOrd="1" destOrd="0" presId="urn:microsoft.com/office/officeart/2005/8/layout/orgChart1"/>
    <dgm:cxn modelId="{ED21389C-583C-4295-A2F3-CA27FD237C96}" type="presParOf" srcId="{879D5FEE-573C-43B9-86A4-1136833A1162}" destId="{572E83BE-BB8D-4CC8-B46D-68F70AE8CBFD}" srcOrd="1" destOrd="0" presId="urn:microsoft.com/office/officeart/2005/8/layout/orgChart1"/>
    <dgm:cxn modelId="{7B7B42CB-0A24-4C4F-B2DC-BD2BF7BB156B}" type="presParOf" srcId="{879D5FEE-573C-43B9-86A4-1136833A1162}" destId="{2560FB43-31D0-465E-A9F9-A70D64C7789C}" srcOrd="2" destOrd="0" presId="urn:microsoft.com/office/officeart/2005/8/layout/orgChart1"/>
    <dgm:cxn modelId="{53F3FBA5-FEC3-40D8-882F-C25373598F88}" type="presParOf" srcId="{69B2A2F6-3073-4512-B33B-CABB40B627C7}" destId="{8388BEB9-5E30-4A1D-8FBB-BCE7D8FB5164}" srcOrd="2" destOrd="0" presId="urn:microsoft.com/office/officeart/2005/8/layout/orgChart1"/>
    <dgm:cxn modelId="{20BD3C55-9CB7-4D59-B0A5-5E73224F6A35}" type="presParOf" srcId="{69B2A2F6-3073-4512-B33B-CABB40B627C7}" destId="{A9678BA2-489D-4E4D-AB45-18D89E7F785B}" srcOrd="3" destOrd="0" presId="urn:microsoft.com/office/officeart/2005/8/layout/orgChart1"/>
    <dgm:cxn modelId="{C542D019-B934-4DD1-97FA-5574E727D172}" type="presParOf" srcId="{A9678BA2-489D-4E4D-AB45-18D89E7F785B}" destId="{949C1B99-7CBA-44F8-8F8A-1D76DFE9623F}" srcOrd="0" destOrd="0" presId="urn:microsoft.com/office/officeart/2005/8/layout/orgChart1"/>
    <dgm:cxn modelId="{8AC334B8-7EF5-4F17-8F35-99D9229BBBD9}" type="presParOf" srcId="{949C1B99-7CBA-44F8-8F8A-1D76DFE9623F}" destId="{8FE10687-78DF-4B08-BD1C-9E2303B03F1F}" srcOrd="0" destOrd="0" presId="urn:microsoft.com/office/officeart/2005/8/layout/orgChart1"/>
    <dgm:cxn modelId="{0F56CB42-298C-4695-8605-F886D063BF75}" type="presParOf" srcId="{949C1B99-7CBA-44F8-8F8A-1D76DFE9623F}" destId="{1DB76FD5-6063-4593-9B44-28DD0573CB7E}" srcOrd="1" destOrd="0" presId="urn:microsoft.com/office/officeart/2005/8/layout/orgChart1"/>
    <dgm:cxn modelId="{6C358D9E-080A-4E67-8E0E-8A3496394B43}" type="presParOf" srcId="{A9678BA2-489D-4E4D-AB45-18D89E7F785B}" destId="{2DED9F36-D8BD-4064-9447-C5B8EB791A24}" srcOrd="1" destOrd="0" presId="urn:microsoft.com/office/officeart/2005/8/layout/orgChart1"/>
    <dgm:cxn modelId="{8E0E1FC3-02B9-4816-A456-213B80388448}" type="presParOf" srcId="{A9678BA2-489D-4E4D-AB45-18D89E7F785B}" destId="{5C6C122C-FE5E-4B64-AA28-7443244598A1}" srcOrd="2" destOrd="0" presId="urn:microsoft.com/office/officeart/2005/8/layout/orgChart1"/>
    <dgm:cxn modelId="{812BA92F-CA2E-4835-8364-A771ECA5A23B}" type="presParOf" srcId="{D796E2C9-0750-469F-A959-8CF10321E3EE}" destId="{D15D7970-9AEF-46B0-AB86-449DDA201AC2}" srcOrd="2" destOrd="0" presId="urn:microsoft.com/office/officeart/2005/8/layout/orgChart1"/>
    <dgm:cxn modelId="{0BE86668-C08E-40F4-BEB9-FCBCCDE167A2}" type="presParOf" srcId="{3497550E-D47C-4253-B3F3-90D4BFF6677C}" destId="{106CD1AA-E929-4472-9460-7E6180D73056}" srcOrd="2" destOrd="0" presId="urn:microsoft.com/office/officeart/2005/8/layout/orgChart1"/>
    <dgm:cxn modelId="{4C1C92D4-2B9B-41E0-9935-E7F6FA71E320}" type="presParOf" srcId="{91BCED54-6DBD-4353-BEAA-8B09A2821B44}" destId="{C13CF116-A00C-44FA-A8EE-B0C3F94AEC4F}" srcOrd="2" destOrd="0" presId="urn:microsoft.com/office/officeart/2005/8/layout/orgChart1"/>
  </dgm:cxnLst>
  <dgm:bg>
    <a:gradFill flip="none" rotWithShape="0">
      <a:gsLst>
        <a:gs pos="0">
          <a:schemeClr val="bg2">
            <a:lumMod val="75000"/>
          </a:schemeClr>
        </a:gs>
        <a:gs pos="64999">
          <a:schemeClr val="bg2">
            <a:lumMod val="90000"/>
          </a:schemeClr>
        </a:gs>
        <a:gs pos="100000">
          <a:srgbClr val="D1C39F"/>
        </a:gs>
      </a:gsLst>
      <a:lin ang="8100000" scaled="1"/>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8D7E824F-5FFE-4CDF-8666-B2B6838C689F}"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endParaRPr lang="tr-TR"/>
          </a:p>
        </p:txBody>
      </p:sp>
      <p:sp>
        <p:nvSpPr>
          <p:cNvPr id="5" name="Altbilgi Yer Tutucusu 4"/>
          <p:cNvSpPr>
            <a:spLocks noGrp="1"/>
          </p:cNvSpPr>
          <p:nvPr>
            <p:ph type="ftr" sz="quarter" idx="11"/>
          </p:nvPr>
        </p:nvSpPr>
        <p:spPr/>
        <p:txBody>
          <a:bodyPr/>
          <a:lstStyle>
            <a:extLst/>
          </a:lstStyle>
          <a:p>
            <a:pPr>
              <a:defRPr/>
            </a:pPr>
            <a:endParaRPr lang="tr-TR"/>
          </a:p>
        </p:txBody>
      </p:sp>
      <p:sp>
        <p:nvSpPr>
          <p:cNvPr id="6" name="Slayt Numarası Yer Tutucusu 5"/>
          <p:cNvSpPr>
            <a:spLocks noGrp="1"/>
          </p:cNvSpPr>
          <p:nvPr>
            <p:ph type="sldNum" sz="quarter" idx="12"/>
          </p:nvPr>
        </p:nvSpPr>
        <p:spPr/>
        <p:txBody>
          <a:bodyPr/>
          <a:lstStyle>
            <a:extLst/>
          </a:lstStyle>
          <a:p>
            <a:pPr>
              <a:defRPr/>
            </a:pPr>
            <a:fld id="{BF7306DC-6A9D-456A-B4F7-025B17CCE574}"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extLst/>
          </a:lstStyle>
          <a:p>
            <a:pPr>
              <a:defRPr/>
            </a:pPr>
            <a:endParaRPr lang="tr-TR"/>
          </a:p>
        </p:txBody>
      </p:sp>
      <p:sp>
        <p:nvSpPr>
          <p:cNvPr id="5" name="Altbilgi Yer Tutucusu 4"/>
          <p:cNvSpPr>
            <a:spLocks noGrp="1"/>
          </p:cNvSpPr>
          <p:nvPr>
            <p:ph type="ftr" sz="quarter" idx="11"/>
          </p:nvPr>
        </p:nvSpPr>
        <p:spPr>
          <a:xfrm>
            <a:off x="457200" y="6556248"/>
            <a:ext cx="3657600" cy="228600"/>
          </a:xfrm>
        </p:spPr>
        <p:txBody>
          <a:bodyPr/>
          <a:lstStyle>
            <a:extLst/>
          </a:lstStyle>
          <a:p>
            <a:pPr>
              <a:defRPr/>
            </a:pPr>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417659F3-D8C8-4062-9A88-D25066CD955E}"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a:defRPr/>
            </a:pPr>
            <a:endParaRPr lang="tr-TR"/>
          </a:p>
        </p:txBody>
      </p:sp>
      <p:sp>
        <p:nvSpPr>
          <p:cNvPr id="5" name="Altbilgi Yer Tutucusu 4"/>
          <p:cNvSpPr>
            <a:spLocks noGrp="1"/>
          </p:cNvSpPr>
          <p:nvPr>
            <p:ph type="ftr" sz="quarter" idx="11"/>
          </p:nvPr>
        </p:nvSpPr>
        <p:spPr/>
        <p:txBody>
          <a:bodyPr/>
          <a:lstStyle>
            <a:extLst/>
          </a:lstStyle>
          <a:p>
            <a:pPr>
              <a:defRPr/>
            </a:pPr>
            <a:endParaRPr lang="tr-TR"/>
          </a:p>
        </p:txBody>
      </p:sp>
      <p:sp>
        <p:nvSpPr>
          <p:cNvPr id="6" name="Slayt Numarası Yer Tutucusu 5"/>
          <p:cNvSpPr>
            <a:spLocks noGrp="1"/>
          </p:cNvSpPr>
          <p:nvPr>
            <p:ph type="sldNum" sz="quarter" idx="12"/>
          </p:nvPr>
        </p:nvSpPr>
        <p:spPr/>
        <p:txBody>
          <a:bodyPr/>
          <a:lstStyle>
            <a:extLst/>
          </a:lstStyle>
          <a:p>
            <a:pPr>
              <a:defRPr/>
            </a:pPr>
            <a:fld id="{4CB7A0C8-D6BF-4792-8F4F-B6B38E8BB5EC}"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tr-TR"/>
          </a:p>
        </p:txBody>
      </p:sp>
      <p:sp>
        <p:nvSpPr>
          <p:cNvPr id="6" name="Slayt Numarası Yer Tutucusu 5"/>
          <p:cNvSpPr>
            <a:spLocks noGrp="1"/>
          </p:cNvSpPr>
          <p:nvPr>
            <p:ph type="sldNum" sz="quarter" idx="12"/>
          </p:nvPr>
        </p:nvSpPr>
        <p:spPr>
          <a:xfrm>
            <a:off x="6733952" y="6555112"/>
            <a:ext cx="588336" cy="228600"/>
          </a:xfrm>
        </p:spPr>
        <p:txBody>
          <a:bodyPr/>
          <a:lstStyle>
            <a:extLst/>
          </a:lstStyle>
          <a:p>
            <a:pPr>
              <a:defRPr/>
            </a:pPr>
            <a:fld id="{9F47A9AE-A136-4B48-A860-47DC4A47347E}" type="slidenum">
              <a:rPr lang="tr-TR" smtClean="0"/>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a:defRPr/>
            </a:pPr>
            <a:endParaRPr lang="tr-TR"/>
          </a:p>
        </p:txBody>
      </p:sp>
      <p:sp>
        <p:nvSpPr>
          <p:cNvPr id="6" name="Altbilgi Yer Tutucusu 5"/>
          <p:cNvSpPr>
            <a:spLocks noGrp="1"/>
          </p:cNvSpPr>
          <p:nvPr>
            <p:ph type="ftr" sz="quarter" idx="11"/>
          </p:nvPr>
        </p:nvSpPr>
        <p:spPr/>
        <p:txBody>
          <a:bodyPr/>
          <a:lstStyle>
            <a:extLst/>
          </a:lstStyle>
          <a:p>
            <a:pPr>
              <a:defRPr/>
            </a:pPr>
            <a:endParaRPr lang="tr-TR"/>
          </a:p>
        </p:txBody>
      </p:sp>
      <p:sp>
        <p:nvSpPr>
          <p:cNvPr id="7" name="Slayt Numarası Yer Tutucusu 6"/>
          <p:cNvSpPr>
            <a:spLocks noGrp="1"/>
          </p:cNvSpPr>
          <p:nvPr>
            <p:ph type="sldNum" sz="quarter" idx="12"/>
          </p:nvPr>
        </p:nvSpPr>
        <p:spPr/>
        <p:txBody>
          <a:bodyPr/>
          <a:lstStyle>
            <a:extLst/>
          </a:lstStyle>
          <a:p>
            <a:pPr>
              <a:defRPr/>
            </a:pPr>
            <a:fld id="{33FF89D9-44C4-45FD-A52B-B27A4A978DBB}"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pPr>
              <a:defRPr/>
            </a:pPr>
            <a:endParaRPr lang="tr-TR"/>
          </a:p>
        </p:txBody>
      </p:sp>
      <p:sp>
        <p:nvSpPr>
          <p:cNvPr id="8" name="Altbilgi Yer Tutucusu 7"/>
          <p:cNvSpPr>
            <a:spLocks noGrp="1"/>
          </p:cNvSpPr>
          <p:nvPr>
            <p:ph type="ftr" sz="quarter" idx="11"/>
          </p:nvPr>
        </p:nvSpPr>
        <p:spPr/>
        <p:txBody>
          <a:bodyPr/>
          <a:lstStyle>
            <a:extLst/>
          </a:lstStyle>
          <a:p>
            <a:pPr>
              <a:defRPr/>
            </a:pPr>
            <a:endParaRPr lang="tr-TR"/>
          </a:p>
        </p:txBody>
      </p:sp>
      <p:sp>
        <p:nvSpPr>
          <p:cNvPr id="9" name="Slayt Numarası Yer Tutucusu 8"/>
          <p:cNvSpPr>
            <a:spLocks noGrp="1"/>
          </p:cNvSpPr>
          <p:nvPr>
            <p:ph type="sldNum" sz="quarter" idx="12"/>
          </p:nvPr>
        </p:nvSpPr>
        <p:spPr/>
        <p:txBody>
          <a:bodyPr/>
          <a:lstStyle>
            <a:extLst/>
          </a:lstStyle>
          <a:p>
            <a:pPr>
              <a:defRPr/>
            </a:pPr>
            <a:fld id="{85F6E21C-CA5E-4DFE-82E6-0DAB38B98976}"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pPr>
              <a:defRPr/>
            </a:pPr>
            <a:endParaRPr lang="tr-TR"/>
          </a:p>
        </p:txBody>
      </p:sp>
      <p:sp>
        <p:nvSpPr>
          <p:cNvPr id="4" name="Altbilgi Yer Tutucusu 3"/>
          <p:cNvSpPr>
            <a:spLocks noGrp="1"/>
          </p:cNvSpPr>
          <p:nvPr>
            <p:ph type="ftr" sz="quarter" idx="11"/>
          </p:nvPr>
        </p:nvSpPr>
        <p:spPr/>
        <p:txBody>
          <a:bodyPr/>
          <a:lstStyle>
            <a:extLst/>
          </a:lstStyle>
          <a:p>
            <a:pPr>
              <a:defRPr/>
            </a:pPr>
            <a:endParaRPr lang="tr-TR"/>
          </a:p>
        </p:txBody>
      </p:sp>
      <p:sp>
        <p:nvSpPr>
          <p:cNvPr id="5" name="Slayt Numarası Yer Tutucusu 4"/>
          <p:cNvSpPr>
            <a:spLocks noGrp="1"/>
          </p:cNvSpPr>
          <p:nvPr>
            <p:ph type="sldNum" sz="quarter" idx="12"/>
          </p:nvPr>
        </p:nvSpPr>
        <p:spPr/>
        <p:txBody>
          <a:bodyPr/>
          <a:lstStyle>
            <a:extLst/>
          </a:lstStyle>
          <a:p>
            <a:pPr>
              <a:defRPr/>
            </a:pPr>
            <a:fld id="{E174C857-75FB-4924-9946-A59CC8F5DC64}"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pPr>
              <a:defRPr/>
            </a:pPr>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pPr>
              <a:defRPr/>
            </a:pPr>
            <a:endParaRPr lang="tr-TR"/>
          </a:p>
        </p:txBody>
      </p:sp>
      <p:sp>
        <p:nvSpPr>
          <p:cNvPr id="4" name="Slayt Numarası Yer Tutucusu 3"/>
          <p:cNvSpPr>
            <a:spLocks noGrp="1"/>
          </p:cNvSpPr>
          <p:nvPr>
            <p:ph type="sldNum" sz="quarter" idx="12"/>
          </p:nvPr>
        </p:nvSpPr>
        <p:spPr/>
        <p:txBody>
          <a:bodyPr/>
          <a:lstStyle>
            <a:extLst/>
          </a:lstStyle>
          <a:p>
            <a:pPr>
              <a:defRPr/>
            </a:pPr>
            <a:fld id="{FD1AC18E-C9C1-4A98-A4F8-087CCEF5AA8F}"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a:defRPr/>
            </a:pPr>
            <a:endParaRPr lang="tr-TR"/>
          </a:p>
        </p:txBody>
      </p:sp>
      <p:sp>
        <p:nvSpPr>
          <p:cNvPr id="6" name="Altbilgi Yer Tutucusu 5"/>
          <p:cNvSpPr>
            <a:spLocks noGrp="1"/>
          </p:cNvSpPr>
          <p:nvPr>
            <p:ph type="ftr" sz="quarter" idx="11"/>
          </p:nvPr>
        </p:nvSpPr>
        <p:spPr/>
        <p:txBody>
          <a:bodyPr/>
          <a:lstStyle>
            <a:extLst/>
          </a:lstStyle>
          <a:p>
            <a:pPr>
              <a:defRPr/>
            </a:pPr>
            <a:endParaRPr lang="tr-TR"/>
          </a:p>
        </p:txBody>
      </p:sp>
      <p:sp>
        <p:nvSpPr>
          <p:cNvPr id="7" name="Slayt Numarası Yer Tutucusu 6"/>
          <p:cNvSpPr>
            <a:spLocks noGrp="1"/>
          </p:cNvSpPr>
          <p:nvPr>
            <p:ph type="sldNum" sz="quarter" idx="12"/>
          </p:nvPr>
        </p:nvSpPr>
        <p:spPr/>
        <p:txBody>
          <a:bodyPr/>
          <a:lstStyle>
            <a:extLst/>
          </a:lstStyle>
          <a:p>
            <a:pPr>
              <a:defRPr/>
            </a:pPr>
            <a:fld id="{BE1A8B57-AE3E-4ED5-9991-8EA127B1A1D6}"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Veri Yer Tutucusu 4"/>
          <p:cNvSpPr>
            <a:spLocks noGrp="1"/>
          </p:cNvSpPr>
          <p:nvPr>
            <p:ph type="dt" sz="half" idx="10"/>
          </p:nvPr>
        </p:nvSpPr>
        <p:spPr/>
        <p:txBody>
          <a:bodyPr/>
          <a:lstStyle>
            <a:extLst/>
          </a:lstStyle>
          <a:p>
            <a:pPr>
              <a:defRPr/>
            </a:pPr>
            <a:endParaRPr lang="tr-TR"/>
          </a:p>
        </p:txBody>
      </p:sp>
      <p:sp>
        <p:nvSpPr>
          <p:cNvPr id="6" name="Altbilgi Yer Tutucusu 5"/>
          <p:cNvSpPr>
            <a:spLocks noGrp="1"/>
          </p:cNvSpPr>
          <p:nvPr>
            <p:ph type="ftr" sz="quarter" idx="11"/>
          </p:nvPr>
        </p:nvSpPr>
        <p:spPr/>
        <p:txBody>
          <a:bodyPr/>
          <a:lstStyle>
            <a:extLst/>
          </a:lstStyle>
          <a:p>
            <a:pPr>
              <a:defRPr/>
            </a:pPr>
            <a:endParaRPr lang="tr-TR"/>
          </a:p>
        </p:txBody>
      </p:sp>
      <p:sp>
        <p:nvSpPr>
          <p:cNvPr id="7" name="Slayt Numarası Yer Tutucusu 6"/>
          <p:cNvSpPr>
            <a:spLocks noGrp="1"/>
          </p:cNvSpPr>
          <p:nvPr>
            <p:ph type="sldNum" sz="quarter" idx="12"/>
          </p:nvPr>
        </p:nvSpPr>
        <p:spPr/>
        <p:txBody>
          <a:bodyPr/>
          <a:lstStyle>
            <a:extLst/>
          </a:lstStyle>
          <a:p>
            <a:pPr>
              <a:defRPr/>
            </a:pPr>
            <a:fld id="{B6E629E5-12E0-47E2-9A8B-4A526380028D}" type="slidenum">
              <a:rPr lang="tr-TR" smtClean="0"/>
              <a:pPr>
                <a:defRPr/>
              </a:pPr>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E23B1D8-46C4-43BE-88FE-2A572AEFE7BC}"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Resim" descr="KTML_OKUL_LOGOSU yeni.jpg"/>
          <p:cNvPicPr>
            <a:picLocks noChangeAspect="1"/>
          </p:cNvPicPr>
          <p:nvPr/>
        </p:nvPicPr>
        <p:blipFill rotWithShape="1">
          <a:blip r:embed="rId2" cstate="print"/>
          <a:srcRect l="5675" r="5675"/>
          <a:stretch/>
        </p:blipFill>
        <p:spPr bwMode="auto">
          <a:xfrm>
            <a:off x="4584700" y="977900"/>
            <a:ext cx="2514600" cy="2692400"/>
          </a:xfrm>
          <a:prstGeom prst="rect">
            <a:avLst/>
          </a:prstGeom>
          <a:solidFill>
            <a:schemeClr val="bg2">
              <a:lumMod val="50000"/>
            </a:schemeClr>
          </a:solidFill>
          <a:ln w="9525">
            <a:solidFill>
              <a:schemeClr val="accent2">
                <a:lumMod val="75000"/>
              </a:schemeClr>
            </a:solidFill>
            <a:miter lim="800000"/>
            <a:headEnd/>
            <a:tailEnd/>
          </a:ln>
        </p:spPr>
      </p:pic>
      <p:sp>
        <p:nvSpPr>
          <p:cNvPr id="5" name="4 Metin kutusu"/>
          <p:cNvSpPr txBox="1"/>
          <p:nvPr/>
        </p:nvSpPr>
        <p:spPr>
          <a:xfrm>
            <a:off x="2701076" y="4652963"/>
            <a:ext cx="6281848" cy="553998"/>
          </a:xfrm>
          <a:prstGeom prst="rect">
            <a:avLst/>
          </a:prstGeom>
          <a:noFill/>
        </p:spPr>
        <p:txBody>
          <a:bodyPr wrap="square">
            <a:spAutoFit/>
          </a:bodyPr>
          <a:lstStyle/>
          <a:p>
            <a:pPr algn="ctr">
              <a:defRPr/>
            </a:pPr>
            <a:r>
              <a:rPr lang="tr-TR" sz="3000" b="1" dirty="0">
                <a:solidFill>
                  <a:schemeClr val="bg1">
                    <a:lumMod val="95000"/>
                    <a:lumOff val="5000"/>
                  </a:schemeClr>
                </a:solidFill>
              </a:rPr>
              <a:t>İŞLETMELERDE BECERİ </a:t>
            </a:r>
            <a:r>
              <a:rPr lang="tr-TR" sz="3000" b="1" dirty="0" smtClean="0">
                <a:solidFill>
                  <a:schemeClr val="bg1">
                    <a:lumMod val="95000"/>
                    <a:lumOff val="5000"/>
                  </a:schemeClr>
                </a:solidFill>
              </a:rPr>
              <a:t>EĞİTİMİ</a:t>
            </a:r>
            <a:endParaRPr lang="tr-TR" sz="3000"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ORHAN\Desktop\5.jpg"/>
          <p:cNvPicPr>
            <a:picLocks noChangeAspect="1" noChangeArrowheads="1"/>
          </p:cNvPicPr>
          <p:nvPr/>
        </p:nvPicPr>
        <p:blipFill>
          <a:blip r:embed="rId2" cstate="print"/>
          <a:srcRect/>
          <a:stretch>
            <a:fillRect/>
          </a:stretch>
        </p:blipFill>
        <p:spPr bwMode="auto">
          <a:xfrm>
            <a:off x="1928813" y="0"/>
            <a:ext cx="5514975"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20040"/>
            <a:ext cx="7239000" cy="732696"/>
          </a:xfrm>
        </p:spPr>
        <p:txBody>
          <a:bodyPr/>
          <a:lstStyle/>
          <a:p>
            <a:pPr eaLnBrk="1" hangingPunct="1"/>
            <a:endParaRPr lang="tr-TR" dirty="0" smtClean="0"/>
          </a:p>
        </p:txBody>
      </p:sp>
      <p:sp>
        <p:nvSpPr>
          <p:cNvPr id="15363" name="Rectangle 3"/>
          <p:cNvSpPr>
            <a:spLocks noGrp="1" noChangeArrowheads="1"/>
          </p:cNvSpPr>
          <p:nvPr>
            <p:ph idx="1"/>
          </p:nvPr>
        </p:nvSpPr>
        <p:spPr>
          <a:xfrm>
            <a:off x="755650" y="1773238"/>
            <a:ext cx="7561263" cy="4895850"/>
          </a:xfrm>
        </p:spPr>
        <p:txBody>
          <a:bodyPr rtlCol="0">
            <a:normAutofit lnSpcReduction="10000"/>
          </a:bodyPr>
          <a:lstStyle/>
          <a:p>
            <a:pPr marL="6350" indent="-6350" eaLnBrk="1" fontAlgn="auto" hangingPunct="1">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Madde 12-</a:t>
            </a:r>
            <a:r>
              <a:rPr lang="tr-TR" sz="2800" dirty="0"/>
              <a:t> Sözleşme;</a:t>
            </a:r>
          </a:p>
          <a:p>
            <a:pPr marL="6350" indent="-6350" eaLnBrk="1" fontAlgn="auto" hangingPunct="1">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1.</a:t>
            </a:r>
            <a:r>
              <a:rPr lang="tr-TR" sz="2800" dirty="0"/>
              <a:t> İş yerinin çeşitli sebeplerle kapatılması,</a:t>
            </a:r>
          </a:p>
          <a:p>
            <a:pPr marL="6350" indent="-6350" algn="just" eaLnBrk="1" fontAlgn="auto" hangingPunct="1">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2.</a:t>
            </a:r>
            <a:r>
              <a:rPr lang="tr-TR" sz="2800" dirty="0"/>
              <a:t> İş yeri sahibinin değişmesi halinde yeni iş yerinin aynı mesleği/üretimi sürdürememesi,</a:t>
            </a:r>
          </a:p>
          <a:p>
            <a:pPr marL="6350" indent="-6350" algn="just" eaLnBrk="1" fontAlgn="auto" hangingPunct="1">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3.</a:t>
            </a:r>
            <a:r>
              <a:rPr lang="tr-TR" sz="2800" dirty="0"/>
              <a:t> Öğrenciye bakmakla yükümlü olanın belediye sınırları dışına zorunlu yer değiştirmesi,</a:t>
            </a:r>
          </a:p>
          <a:p>
            <a:pPr marL="6350" indent="-6350" algn="just" eaLnBrk="1" fontAlgn="auto" hangingPunct="1">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4.</a:t>
            </a:r>
            <a:r>
              <a:rPr lang="tr-TR" sz="2800" dirty="0"/>
              <a:t> Öğrencinin okuldan tasdikname ile uzaklaştırma ve örgün eğitim dışına çıkarma cezası alarak okulla ilişiğinin </a:t>
            </a:r>
            <a:r>
              <a:rPr lang="tr-TR" sz="2800" dirty="0" smtClean="0"/>
              <a:t>kesilmesi halinde </a:t>
            </a:r>
            <a:r>
              <a:rPr lang="tr-TR" sz="2800" dirty="0"/>
              <a:t>feshedilir.</a:t>
            </a:r>
          </a:p>
        </p:txBody>
      </p:sp>
      <p:sp>
        <p:nvSpPr>
          <p:cNvPr id="15364" name="Rectangle 4"/>
          <p:cNvSpPr>
            <a:spLocks noChangeArrowheads="1"/>
          </p:cNvSpPr>
          <p:nvPr/>
        </p:nvSpPr>
        <p:spPr bwMode="auto">
          <a:xfrm>
            <a:off x="0" y="0"/>
            <a:ext cx="9144000" cy="1143000"/>
          </a:xfrm>
          <a:prstGeom prst="rect">
            <a:avLst/>
          </a:prstGeom>
          <a:gradFill rotWithShape="1">
            <a:gsLst>
              <a:gs pos="0">
                <a:schemeClr val="accent2"/>
              </a:gs>
              <a:gs pos="100000">
                <a:schemeClr val="bg1"/>
              </a:gs>
            </a:gsLst>
            <a:lin ang="5400000" scaled="1"/>
          </a:gradFill>
          <a:ln w="9525">
            <a:noFill/>
            <a:miter lim="800000"/>
            <a:headEnd/>
            <a:tailEnd/>
          </a:ln>
          <a:effectLst/>
        </p:spPr>
        <p:txBody>
          <a:bodyPr anchor="ctr"/>
          <a:lstStyle/>
          <a:p>
            <a:pPr algn="ctr">
              <a:defRPr/>
            </a:pPr>
            <a:r>
              <a:rPr lang="tr-TR" sz="4400" b="1" dirty="0">
                <a:solidFill>
                  <a:schemeClr val="tx2"/>
                </a:solidFill>
                <a:effectLst>
                  <a:outerShdw blurRad="38100" dist="38100" dir="2700000" algn="tl">
                    <a:srgbClr val="C0C0C0"/>
                  </a:outerShdw>
                </a:effectLst>
                <a:cs typeface="+mn-cs"/>
              </a:rPr>
              <a:t>SÖZLEŞMENİN FESHİ</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0" y="28352"/>
            <a:ext cx="9144000" cy="1143000"/>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b="1" dirty="0">
                <a:effectLst>
                  <a:outerShdw blurRad="38100" dist="38100" dir="2700000" algn="tl">
                    <a:srgbClr val="C0C0C0"/>
                  </a:outerShdw>
                </a:effectLst>
              </a:rPr>
              <a:t>SÖZLEŞMENİN FESHİ</a:t>
            </a:r>
          </a:p>
        </p:txBody>
      </p:sp>
      <p:sp>
        <p:nvSpPr>
          <p:cNvPr id="3" name="2 İçerik Yer Tutucusu"/>
          <p:cNvSpPr>
            <a:spLocks noGrp="1"/>
          </p:cNvSpPr>
          <p:nvPr>
            <p:ph idx="1"/>
          </p:nvPr>
        </p:nvSpPr>
        <p:spPr>
          <a:xfrm>
            <a:off x="107504" y="1268760"/>
            <a:ext cx="7920880" cy="5374950"/>
          </a:xfrm>
        </p:spPr>
        <p:txBody>
          <a:bodyPr rtlCol="0">
            <a:normAutofit/>
          </a:bodyPr>
          <a:lstStyle/>
          <a:p>
            <a:pPr marL="0" indent="0" algn="just" eaLnBrk="1" fontAlgn="auto" hangingPunct="1">
              <a:spcAft>
                <a:spcPts val="0"/>
              </a:spcAft>
              <a:buClr>
                <a:schemeClr val="accent3"/>
              </a:buClr>
              <a:buFont typeface="Arial" pitchFamily="34" charset="0"/>
              <a:buNone/>
              <a:defRPr/>
            </a:pPr>
            <a:endParaRPr lang="tr-TR" sz="1900" dirty="0" smtClean="0"/>
          </a:p>
          <a:p>
            <a:pPr marL="0" indent="0" algn="just" eaLnBrk="1" fontAlgn="auto" hangingPunct="1">
              <a:spcAft>
                <a:spcPts val="0"/>
              </a:spcAft>
              <a:buClr>
                <a:schemeClr val="accent3"/>
              </a:buClr>
              <a:buFont typeface="Arial" pitchFamily="34" charset="0"/>
              <a:buNone/>
              <a:defRPr/>
            </a:pPr>
            <a:r>
              <a:rPr lang="tr-TR" sz="2800" dirty="0" smtClean="0"/>
              <a:t>Staj sözleşmesi imzalandıktan sonra, hiçbir öğrenci </a:t>
            </a:r>
          </a:p>
          <a:p>
            <a:pPr marL="809625" indent="-266700" algn="just" eaLnBrk="1" fontAlgn="auto" hangingPunct="1">
              <a:spcAft>
                <a:spcPts val="0"/>
              </a:spcAft>
              <a:buClr>
                <a:schemeClr val="accent3"/>
              </a:buClr>
              <a:buFont typeface="Wingdings" pitchFamily="2" charset="2"/>
              <a:buChar char="q"/>
              <a:defRPr/>
            </a:pPr>
            <a:r>
              <a:rPr lang="tr-TR" sz="2800" b="1" dirty="0" smtClean="0">
                <a:ln w="1905"/>
                <a:solidFill>
                  <a:srgbClr val="FF0000"/>
                </a:solidFill>
                <a:effectLst>
                  <a:innerShdw blurRad="69850" dist="43180" dir="5400000">
                    <a:srgbClr val="000000">
                      <a:alpha val="65000"/>
                    </a:srgbClr>
                  </a:innerShdw>
                </a:effectLst>
              </a:rPr>
              <a:t>Koordinatör öğretmeninin,</a:t>
            </a:r>
          </a:p>
          <a:p>
            <a:pPr marL="809625" indent="-266700" algn="just" eaLnBrk="1" fontAlgn="auto" hangingPunct="1">
              <a:spcAft>
                <a:spcPts val="0"/>
              </a:spcAft>
              <a:buClr>
                <a:schemeClr val="accent3"/>
              </a:buClr>
              <a:buFont typeface="Wingdings" pitchFamily="2" charset="2"/>
              <a:buChar char="q"/>
              <a:defRPr/>
            </a:pPr>
            <a:r>
              <a:rPr lang="tr-TR" sz="2800" b="1" dirty="0" smtClean="0">
                <a:ln w="1905"/>
                <a:solidFill>
                  <a:srgbClr val="FF0000"/>
                </a:solidFill>
                <a:effectLst>
                  <a:innerShdw blurRad="69850" dist="43180" dir="5400000">
                    <a:srgbClr val="000000">
                      <a:alpha val="65000"/>
                    </a:srgbClr>
                  </a:innerShdw>
                </a:effectLst>
              </a:rPr>
              <a:t>İlgili bölüm şefinin, </a:t>
            </a:r>
          </a:p>
          <a:p>
            <a:pPr marL="809625" indent="-266700" algn="just" eaLnBrk="1" fontAlgn="auto" hangingPunct="1">
              <a:spcAft>
                <a:spcPts val="0"/>
              </a:spcAft>
              <a:buClr>
                <a:schemeClr val="accent3"/>
              </a:buClr>
              <a:buFont typeface="Wingdings" pitchFamily="2" charset="2"/>
              <a:buChar char="q"/>
              <a:defRPr/>
            </a:pPr>
            <a:r>
              <a:rPr lang="tr-TR" sz="2800" b="1" dirty="0" smtClean="0">
                <a:ln w="1905"/>
                <a:solidFill>
                  <a:srgbClr val="FF0000"/>
                </a:solidFill>
                <a:effectLst>
                  <a:innerShdw blurRad="69850" dist="43180" dir="5400000">
                    <a:srgbClr val="000000">
                      <a:alpha val="65000"/>
                    </a:srgbClr>
                  </a:innerShdw>
                </a:effectLst>
              </a:rPr>
              <a:t>İşyerinin,</a:t>
            </a:r>
          </a:p>
          <a:p>
            <a:pPr marL="809625" indent="-266700" algn="just" eaLnBrk="1" fontAlgn="auto" hangingPunct="1">
              <a:spcAft>
                <a:spcPts val="0"/>
              </a:spcAft>
              <a:buClr>
                <a:schemeClr val="accent3"/>
              </a:buClr>
              <a:buFont typeface="Wingdings" pitchFamily="2" charset="2"/>
              <a:buChar char="q"/>
              <a:defRPr/>
            </a:pPr>
            <a:r>
              <a:rPr lang="tr-TR" sz="2800" b="1" dirty="0" smtClean="0">
                <a:ln w="1905"/>
                <a:solidFill>
                  <a:srgbClr val="FF0000"/>
                </a:solidFill>
                <a:effectLst>
                  <a:innerShdw blurRad="69850" dist="43180" dir="5400000">
                    <a:srgbClr val="000000">
                      <a:alpha val="65000"/>
                    </a:srgbClr>
                  </a:innerShdw>
                </a:effectLst>
              </a:rPr>
              <a:t>Okul müdürünün,</a:t>
            </a:r>
          </a:p>
          <a:p>
            <a:pPr marL="0" indent="0" algn="just" eaLnBrk="1" fontAlgn="auto" hangingPunct="1">
              <a:spcAft>
                <a:spcPts val="0"/>
              </a:spcAft>
              <a:buClr>
                <a:schemeClr val="accent3"/>
              </a:buClr>
              <a:buFont typeface="Arial" pitchFamily="34" charset="0"/>
              <a:buNone/>
              <a:defRPr/>
            </a:pP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onayı olmaksızın işyeri değiştiremez. </a:t>
            </a:r>
          </a:p>
          <a:p>
            <a:pPr marL="514350" indent="-514350" algn="just" eaLnBrk="1" fontAlgn="auto" hangingPunct="1">
              <a:spcAft>
                <a:spcPts val="0"/>
              </a:spcAft>
              <a:buClr>
                <a:schemeClr val="accent3"/>
              </a:buClr>
              <a:buFont typeface="Arial" pitchFamily="34" charset="0"/>
              <a:buNone/>
              <a:defRPr/>
            </a:pPr>
            <a:endParaRPr lang="tr-TR" sz="2400" dirty="0" smtClean="0"/>
          </a:p>
          <a:p>
            <a:pPr marL="514350" indent="-514350" algn="just" eaLnBrk="1" fontAlgn="auto" hangingPunct="1">
              <a:spcAft>
                <a:spcPts val="0"/>
              </a:spcAft>
              <a:buClr>
                <a:schemeClr val="accent3"/>
              </a:buClr>
              <a:buFont typeface="Arial" pitchFamily="34" charset="0"/>
              <a:buAutoNum type="arabicPeriod"/>
              <a:defRPr/>
            </a:pPr>
            <a:endParaRPr lang="tr-TR" dirty="0" smtClean="0"/>
          </a:p>
          <a:p>
            <a:pPr marL="0" indent="0" algn="just" eaLnBrk="1" fontAlgn="auto" hangingPunct="1">
              <a:spcAft>
                <a:spcPts val="0"/>
              </a:spcAft>
              <a:buClr>
                <a:schemeClr val="accent3"/>
              </a:buClr>
              <a:buFont typeface="Arial" pitchFamily="34" charset="0"/>
              <a:buNone/>
              <a:defRPr/>
            </a:pPr>
            <a:endParaRPr lang="tr-TR" dirty="0" smtClean="0"/>
          </a:p>
          <a:p>
            <a:pPr marL="274320" indent="-274320" eaLnBrk="1" fontAlgn="auto" hangingPunct="1">
              <a:spcAft>
                <a:spcPts val="0"/>
              </a:spcAft>
              <a:buClr>
                <a:schemeClr val="accent3"/>
              </a:buClr>
              <a:buFont typeface="Arial" pitchFamily="34" charset="0"/>
              <a:buNone/>
              <a:defRPr/>
            </a:pP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214290"/>
          <a:ext cx="8229600"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0" y="1773238"/>
            <a:ext cx="4500563" cy="1584325"/>
          </a:xfrm>
        </p:spPr>
        <p:style>
          <a:lnRef idx="1">
            <a:schemeClr val="accent2"/>
          </a:lnRef>
          <a:fillRef idx="3">
            <a:schemeClr val="accent2"/>
          </a:fillRef>
          <a:effectRef idx="2">
            <a:schemeClr val="accent2"/>
          </a:effectRef>
          <a:fontRef idx="minor">
            <a:schemeClr val="lt1"/>
          </a:fontRef>
        </p:style>
        <p:txBody>
          <a:bodyPr rtlCol="0">
            <a:normAutofit/>
          </a:bodyPr>
          <a:lstStyle/>
          <a:p>
            <a:pPr marL="274320" indent="-274320" algn="ctr" eaLnBrk="1" fontAlgn="auto" hangingPunct="1">
              <a:lnSpc>
                <a:spcPct val="90000"/>
              </a:lnSpc>
              <a:spcAft>
                <a:spcPts val="0"/>
              </a:spcAft>
              <a:buClr>
                <a:schemeClr val="accent3"/>
              </a:buClr>
              <a:buFontTx/>
              <a:buNone/>
              <a:defRPr/>
            </a:pPr>
            <a:r>
              <a:rPr lang="tr-TR" sz="4400" b="1" dirty="0">
                <a:solidFill>
                  <a:schemeClr val="bg1"/>
                </a:solidFill>
                <a:effectLst>
                  <a:outerShdw blurRad="38100" dist="38100" dir="2700000" algn="tl">
                    <a:srgbClr val="000000"/>
                  </a:outerShdw>
                </a:effectLst>
              </a:rPr>
              <a:t>DEVAM</a:t>
            </a:r>
          </a:p>
          <a:p>
            <a:pPr marL="274320" indent="-274320" algn="ctr" eaLnBrk="1" fontAlgn="auto" hangingPunct="1">
              <a:lnSpc>
                <a:spcPct val="90000"/>
              </a:lnSpc>
              <a:spcAft>
                <a:spcPts val="0"/>
              </a:spcAft>
              <a:buClr>
                <a:schemeClr val="accent3"/>
              </a:buClr>
              <a:buFontTx/>
              <a:buNone/>
              <a:defRPr/>
            </a:pPr>
            <a:r>
              <a:rPr lang="tr-TR" sz="4400" b="1" dirty="0">
                <a:solidFill>
                  <a:schemeClr val="bg1"/>
                </a:solidFill>
                <a:effectLst>
                  <a:outerShdw blurRad="38100" dist="38100" dir="2700000" algn="tl">
                    <a:srgbClr val="000000"/>
                  </a:outerShdw>
                </a:effectLst>
              </a:rPr>
              <a:t>DEVAMSIZLIK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0" y="0"/>
            <a:ext cx="9144000" cy="1143000"/>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b="1" dirty="0">
                <a:effectLst>
                  <a:outerShdw blurRad="38100" dist="38100" dir="2700000" algn="tl">
                    <a:srgbClr val="C0C0C0"/>
                  </a:outerShdw>
                </a:effectLst>
              </a:rPr>
              <a:t>DEVAMSIZLIK ÇİZELGESİ</a:t>
            </a:r>
          </a:p>
        </p:txBody>
      </p:sp>
      <p:sp>
        <p:nvSpPr>
          <p:cNvPr id="58371" name="Rectangle 3"/>
          <p:cNvSpPr>
            <a:spLocks noGrp="1" noChangeArrowheads="1"/>
          </p:cNvSpPr>
          <p:nvPr>
            <p:ph idx="1"/>
          </p:nvPr>
        </p:nvSpPr>
        <p:spPr>
          <a:xfrm>
            <a:off x="179512" y="1124744"/>
            <a:ext cx="7345362" cy="5328592"/>
          </a:xfrm>
        </p:spPr>
        <p:txBody>
          <a:bodyPr rtlCol="0">
            <a:normAutofit/>
          </a:bodyPr>
          <a:lstStyle/>
          <a:p>
            <a:pPr marL="6350" indent="-6350" algn="just" eaLnBrk="1" fontAlgn="auto" hangingPunct="1">
              <a:spcAft>
                <a:spcPts val="0"/>
              </a:spcAft>
              <a:buClr>
                <a:schemeClr val="accent3"/>
              </a:buClr>
              <a:buFontTx/>
              <a:buNone/>
              <a:defRPr/>
            </a:pPr>
            <a:r>
              <a:rPr lang="tr-TR" dirty="0"/>
              <a:t>Devamsızlık Çizelgesi her ay sonunda işyeri yetkilisine </a:t>
            </a:r>
            <a:r>
              <a:rPr lang="tr-TR" dirty="0" err="1" smtClean="0"/>
              <a:t>doldurturularak</a:t>
            </a:r>
            <a:r>
              <a:rPr lang="tr-TR" dirty="0" smtClean="0"/>
              <a:t> </a:t>
            </a:r>
            <a:r>
              <a:rPr lang="tr-TR" dirty="0"/>
              <a:t>işyerine kontrole gelen </a:t>
            </a:r>
            <a:r>
              <a:rPr lang="tr-TR" u="sng" dirty="0"/>
              <a:t>koordinatör öğretmene teslim edilir.</a:t>
            </a:r>
          </a:p>
          <a:p>
            <a:pPr marL="6350" indent="-6350" algn="just" eaLnBrk="1" fontAlgn="auto" hangingPunct="1">
              <a:spcAft>
                <a:spcPts val="0"/>
              </a:spcAft>
              <a:buClr>
                <a:schemeClr val="accent3"/>
              </a:buClr>
              <a:buFontTx/>
              <a:buNone/>
              <a:defRPr/>
            </a:pPr>
            <a:r>
              <a:rPr lang="tr-TR" dirty="0" smtClean="0"/>
              <a:t>Koordinatör </a:t>
            </a:r>
            <a:r>
              <a:rPr lang="tr-TR" dirty="0"/>
              <a:t>öğretmen, devamsızlık çizelgesini ilgili </a:t>
            </a:r>
            <a:r>
              <a:rPr lang="tr-TR" dirty="0" smtClean="0"/>
              <a:t>bölüm şefine teslim </a:t>
            </a:r>
            <a:r>
              <a:rPr lang="tr-TR" dirty="0"/>
              <a:t>eder</a:t>
            </a:r>
            <a:r>
              <a:rPr lang="tr-TR" dirty="0" smtClean="0"/>
              <a:t>.</a:t>
            </a:r>
          </a:p>
          <a:p>
            <a:pPr marL="6350" indent="-6350" algn="just" eaLnBrk="1" fontAlgn="auto" hangingPunct="1">
              <a:spcAft>
                <a:spcPts val="0"/>
              </a:spcAft>
              <a:buClr>
                <a:schemeClr val="accent3"/>
              </a:buClr>
              <a:buFont typeface="Arial" pitchFamily="34" charset="0"/>
              <a:buNone/>
              <a:defRPr/>
            </a:pPr>
            <a:r>
              <a:rPr lang="tr-TR"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Stajınız süresince yapacağınız her türlü devamsızlık okul devamsızlığı olarak sayılacaktır. </a:t>
            </a:r>
          </a:p>
          <a:p>
            <a:pPr marL="6350" indent="-6350" algn="just" eaLnBrk="1" fontAlgn="auto" hangingPunct="1">
              <a:spcAft>
                <a:spcPts val="0"/>
              </a:spcAft>
              <a:buClr>
                <a:schemeClr val="accent3"/>
              </a:buClr>
              <a:buFont typeface="Arial" pitchFamily="34" charset="0"/>
              <a:buNone/>
              <a:defRPr/>
            </a:pPr>
            <a:r>
              <a:rPr lang="tr-TR" dirty="0" smtClean="0"/>
              <a:t>Staj süresince iş günlerinize denk gelen günlerde raporlu iseniz, raporunuz </a:t>
            </a:r>
            <a:r>
              <a:rPr lang="tr-TR" dirty="0" smtClean="0">
                <a:solidFill>
                  <a:schemeClr val="accent2"/>
                </a:solidFill>
              </a:rPr>
              <a:t>öncelikle okula getirilecek</a:t>
            </a:r>
            <a:r>
              <a:rPr lang="tr-TR" dirty="0" smtClean="0"/>
              <a:t>, okulda onaylandıktan sonra bir nüshası işletmeye teslim edilecektir.</a:t>
            </a:r>
          </a:p>
          <a:p>
            <a:pPr marL="6350" indent="-6350" algn="just" eaLnBrk="1" fontAlgn="auto" hangingPunct="1">
              <a:spcAft>
                <a:spcPts val="0"/>
              </a:spcAft>
              <a:buClr>
                <a:schemeClr val="accent3"/>
              </a:buClr>
              <a:buFont typeface="Arial" pitchFamily="34" charset="0"/>
              <a:buNone/>
              <a:defRPr/>
            </a:pPr>
            <a:endParaRPr lang="tr-TR"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6350" indent="-6350" algn="just" eaLnBrk="1" fontAlgn="auto" hangingPunct="1">
              <a:spcAft>
                <a:spcPts val="0"/>
              </a:spcAft>
              <a:buClr>
                <a:schemeClr val="accent3"/>
              </a:buClr>
              <a:buFontTx/>
              <a:buNone/>
              <a:defRPr/>
            </a:pPr>
            <a:endParaRPr lang="tr-TR" dirty="0"/>
          </a:p>
          <a:p>
            <a:pPr marL="6350" indent="-6350" algn="just" eaLnBrk="1" fontAlgn="auto" hangingPunct="1">
              <a:spcAft>
                <a:spcPts val="0"/>
              </a:spcAft>
              <a:buClr>
                <a:schemeClr val="accent3"/>
              </a:buClr>
              <a:buFontTx/>
              <a:buNone/>
              <a:defRPr/>
            </a:pP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ORHAN\Desktop\6.jpg"/>
          <p:cNvPicPr>
            <a:picLocks noChangeAspect="1" noChangeArrowheads="1"/>
          </p:cNvPicPr>
          <p:nvPr/>
        </p:nvPicPr>
        <p:blipFill>
          <a:blip r:embed="rId2" cstate="print"/>
          <a:srcRect/>
          <a:stretch>
            <a:fillRect/>
          </a:stretch>
        </p:blipFill>
        <p:spPr bwMode="auto">
          <a:xfrm>
            <a:off x="179512" y="571498"/>
            <a:ext cx="7861300" cy="5286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0" y="1989138"/>
            <a:ext cx="2771775" cy="1079500"/>
          </a:xfrm>
        </p:spPr>
        <p:style>
          <a:lnRef idx="1">
            <a:schemeClr val="accent2"/>
          </a:lnRef>
          <a:fillRef idx="3">
            <a:schemeClr val="accent2"/>
          </a:fillRef>
          <a:effectRef idx="2">
            <a:schemeClr val="accent2"/>
          </a:effectRef>
          <a:fontRef idx="minor">
            <a:schemeClr val="lt1"/>
          </a:fontRef>
        </p:style>
        <p:txBody>
          <a:bodyPr rtlCol="0">
            <a:normAutofit fontScale="47500" lnSpcReduction="20000"/>
          </a:bodyPr>
          <a:lstStyle/>
          <a:p>
            <a:pPr marL="274320" indent="-274320" algn="ctr" eaLnBrk="1" fontAlgn="auto" hangingPunct="1">
              <a:spcAft>
                <a:spcPts val="0"/>
              </a:spcAft>
              <a:buClr>
                <a:schemeClr val="accent3"/>
              </a:buClr>
              <a:buFontTx/>
              <a:buNone/>
              <a:defRPr/>
            </a:pPr>
            <a:endParaRPr lang="tr-TR" sz="6000" b="1" dirty="0">
              <a:solidFill>
                <a:schemeClr val="bg1"/>
              </a:solidFill>
              <a:effectLst>
                <a:outerShdw blurRad="38100" dist="38100" dir="2700000" algn="tl">
                  <a:srgbClr val="000000"/>
                </a:outerShdw>
              </a:effectLst>
            </a:endParaRPr>
          </a:p>
          <a:p>
            <a:pPr marL="274320" indent="-274320" algn="ctr" eaLnBrk="1" fontAlgn="auto" hangingPunct="1">
              <a:spcBef>
                <a:spcPct val="0"/>
              </a:spcBef>
              <a:spcAft>
                <a:spcPts val="0"/>
              </a:spcAft>
              <a:buClr>
                <a:schemeClr val="accent3"/>
              </a:buClr>
              <a:buFontTx/>
              <a:buNone/>
              <a:defRPr/>
            </a:pPr>
            <a:r>
              <a:rPr lang="tr-TR" sz="11000" b="1" dirty="0">
                <a:solidFill>
                  <a:schemeClr val="bg1"/>
                </a:solidFill>
                <a:effectLst>
                  <a:outerShdw blurRad="38100" dist="38100" dir="2700000" algn="tl">
                    <a:srgbClr val="000000"/>
                  </a:outerShdw>
                </a:effectLst>
              </a:rPr>
              <a:t>İZİN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20040"/>
            <a:ext cx="7239000" cy="1308760"/>
          </a:xfrm>
        </p:spPr>
        <p:txBody>
          <a:bodyPr/>
          <a:lstStyle/>
          <a:p>
            <a:pPr eaLnBrk="1" hangingPunct="1"/>
            <a:r>
              <a:rPr lang="tr-TR" dirty="0" smtClean="0"/>
              <a:t>ÜCRET VE İZİN</a:t>
            </a:r>
          </a:p>
        </p:txBody>
      </p:sp>
      <p:sp>
        <p:nvSpPr>
          <p:cNvPr id="9219" name="Rectangle 3"/>
          <p:cNvSpPr>
            <a:spLocks noGrp="1" noChangeArrowheads="1"/>
          </p:cNvSpPr>
          <p:nvPr>
            <p:ph idx="1"/>
          </p:nvPr>
        </p:nvSpPr>
        <p:spPr>
          <a:xfrm>
            <a:off x="250825" y="1600200"/>
            <a:ext cx="7561263" cy="5257800"/>
          </a:xfrm>
        </p:spPr>
        <p:txBody>
          <a:bodyPr rtlCol="0">
            <a:normAutofit/>
          </a:bodyPr>
          <a:lstStyle/>
          <a:p>
            <a:pPr marL="0" indent="0" algn="just" eaLnBrk="1" fontAlgn="auto" hangingPunct="1">
              <a:lnSpc>
                <a:spcPct val="90000"/>
              </a:lnSpc>
              <a:spcAft>
                <a:spcPts val="0"/>
              </a:spcAft>
              <a:buClr>
                <a:schemeClr val="accent3"/>
              </a:buClr>
              <a:buFontTx/>
              <a:buNone/>
              <a:defRPr/>
            </a:pPr>
            <a:r>
              <a:rPr lang="tr-TR" b="1" dirty="0">
                <a:solidFill>
                  <a:srgbClr val="FF0000"/>
                </a:solidFill>
                <a:effectLst>
                  <a:outerShdw blurRad="38100" dist="38100" dir="2700000" algn="tl">
                    <a:srgbClr val="C0C0C0"/>
                  </a:outerShdw>
                </a:effectLst>
              </a:rPr>
              <a:t>Madde 14-</a:t>
            </a:r>
            <a:r>
              <a:rPr lang="tr-TR" dirty="0"/>
              <a:t> Öğrenciye yarı yıl ve yaz tatili süresince toplam </a:t>
            </a:r>
            <a:r>
              <a:rPr lang="tr-TR" u="sng" dirty="0"/>
              <a:t>bir ay ücretli izin</a:t>
            </a:r>
            <a:r>
              <a:rPr lang="tr-TR" dirty="0"/>
              <a:t> verilir. Ayrıca mazeretleri kabul edilenlere okul müdürlüğünün de görüşü alınarak ücretsiz mazeret izni de verilebilir. (Yön.Mad.31)</a:t>
            </a:r>
          </a:p>
          <a:p>
            <a:pPr marL="0" indent="0" algn="just" eaLnBrk="1" fontAlgn="auto" hangingPunct="1">
              <a:lnSpc>
                <a:spcPct val="90000"/>
              </a:lnSpc>
              <a:spcAft>
                <a:spcPts val="0"/>
              </a:spcAft>
              <a:buClr>
                <a:schemeClr val="accent3"/>
              </a:buClr>
              <a:buFontTx/>
              <a:buNone/>
              <a:defRPr/>
            </a:pPr>
            <a:r>
              <a:rPr lang="tr-TR" b="1" dirty="0">
                <a:solidFill>
                  <a:srgbClr val="FF0000"/>
                </a:solidFill>
                <a:effectLst>
                  <a:outerShdw blurRad="38100" dist="38100" dir="2700000" algn="tl">
                    <a:srgbClr val="C0C0C0"/>
                  </a:outerShdw>
                </a:effectLst>
              </a:rPr>
              <a:t>Madde 15-</a:t>
            </a:r>
            <a:r>
              <a:rPr lang="tr-TR" dirty="0"/>
              <a:t> Öğrenciye teorik eğitim için işletme tarafından okul müdürlüğünce düzenlenecek programa göre, </a:t>
            </a:r>
            <a:r>
              <a:rPr lang="tr-TR" u="sng" dirty="0"/>
              <a:t>gündüz ve çalışma saatleri içinde</a:t>
            </a:r>
            <a:r>
              <a:rPr lang="tr-TR" dirty="0"/>
              <a:t> </a:t>
            </a:r>
            <a:r>
              <a:rPr lang="tr-TR" u="sng" dirty="0"/>
              <a:t>haftada iki gün izin</a:t>
            </a:r>
            <a:r>
              <a:rPr lang="tr-TR" dirty="0"/>
              <a:t> verilir.</a:t>
            </a:r>
          </a:p>
          <a:p>
            <a:pPr marL="0" indent="0" algn="just" eaLnBrk="1" fontAlgn="auto" hangingPunct="1">
              <a:lnSpc>
                <a:spcPct val="90000"/>
              </a:lnSpc>
              <a:spcAft>
                <a:spcPts val="0"/>
              </a:spcAft>
              <a:buClr>
                <a:schemeClr val="accent3"/>
              </a:buClr>
              <a:buFontTx/>
              <a:buNone/>
              <a:defRPr/>
            </a:pPr>
            <a:r>
              <a:rPr lang="tr-TR" b="1" dirty="0">
                <a:solidFill>
                  <a:srgbClr val="FF0000"/>
                </a:solidFill>
                <a:effectLst>
                  <a:outerShdw blurRad="38100" dist="38100" dir="2700000" algn="tl">
                    <a:srgbClr val="C0C0C0"/>
                  </a:outerShdw>
                </a:effectLst>
              </a:rPr>
              <a:t>Madde 16-</a:t>
            </a:r>
            <a:r>
              <a:rPr lang="tr-TR" dirty="0"/>
              <a:t> İşletmece, öğrenciye telafi eğitimi süresince ve </a:t>
            </a:r>
            <a:r>
              <a:rPr lang="tr-TR" u="sng" dirty="0"/>
              <a:t>okulda yapılacak sınav günlerinde çalışma saatleri içinde ücretli izin verilir.</a:t>
            </a:r>
            <a:r>
              <a:rPr lang="tr-TR" dirty="0"/>
              <a:t> (Yön.Mad.20/f).</a:t>
            </a:r>
          </a:p>
        </p:txBody>
      </p:sp>
      <p:sp>
        <p:nvSpPr>
          <p:cNvPr id="9221" name="Rectangle 5"/>
          <p:cNvSpPr>
            <a:spLocks noChangeArrowheads="1"/>
          </p:cNvSpPr>
          <p:nvPr/>
        </p:nvSpPr>
        <p:spPr bwMode="auto">
          <a:xfrm>
            <a:off x="0" y="0"/>
            <a:ext cx="9144000" cy="836712"/>
          </a:xfrm>
          <a:prstGeom prst="rect">
            <a:avLst/>
          </a:prstGeom>
          <a:gradFill rotWithShape="1">
            <a:gsLst>
              <a:gs pos="0">
                <a:schemeClr val="accent2"/>
              </a:gs>
              <a:gs pos="100000">
                <a:schemeClr val="bg1"/>
              </a:gs>
            </a:gsLst>
            <a:lin ang="5400000" scaled="1"/>
          </a:gradFill>
          <a:ln w="9525">
            <a:noFill/>
            <a:miter lim="800000"/>
            <a:headEnd/>
            <a:tailEnd/>
          </a:ln>
          <a:effectLst/>
        </p:spPr>
        <p:txBody>
          <a:bodyPr anchor="ctr"/>
          <a:lstStyle/>
          <a:p>
            <a:pPr algn="ctr">
              <a:defRPr/>
            </a:pPr>
            <a:r>
              <a:rPr lang="tr-TR" sz="4400" b="1">
                <a:solidFill>
                  <a:schemeClr val="tx2"/>
                </a:solidFill>
                <a:effectLst>
                  <a:outerShdw blurRad="38100" dist="38100" dir="2700000" algn="tl">
                    <a:srgbClr val="C0C0C0"/>
                  </a:outerShdw>
                </a:effectLst>
                <a:cs typeface="+mn-cs"/>
              </a:rPr>
              <a:t>İZİN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ORHAN\Desktop\8.jpg"/>
          <p:cNvPicPr>
            <a:picLocks noChangeAspect="1" noChangeArrowheads="1"/>
          </p:cNvPicPr>
          <p:nvPr/>
        </p:nvPicPr>
        <p:blipFill>
          <a:blip r:embed="rId2" cstate="print"/>
          <a:srcRect/>
          <a:stretch>
            <a:fillRect/>
          </a:stretch>
        </p:blipFill>
        <p:spPr bwMode="auto">
          <a:xfrm>
            <a:off x="2071688" y="214313"/>
            <a:ext cx="5510212" cy="650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0" y="1844675"/>
            <a:ext cx="5651500" cy="1079500"/>
          </a:xfrm>
        </p:spPr>
        <p:style>
          <a:lnRef idx="1">
            <a:schemeClr val="accent2"/>
          </a:lnRef>
          <a:fillRef idx="3">
            <a:schemeClr val="accent2"/>
          </a:fillRef>
          <a:effectRef idx="2">
            <a:schemeClr val="accent2"/>
          </a:effectRef>
          <a:fontRef idx="minor">
            <a:schemeClr val="lt1"/>
          </a:fontRef>
        </p:style>
        <p:txBody>
          <a:bodyPr rtlCol="0">
            <a:normAutofit/>
          </a:bodyPr>
          <a:lstStyle/>
          <a:p>
            <a:pPr marL="274320" indent="-274320" algn="ctr" eaLnBrk="1" fontAlgn="auto" hangingPunct="1">
              <a:spcAft>
                <a:spcPts val="0"/>
              </a:spcAft>
              <a:buClr>
                <a:schemeClr val="accent3"/>
              </a:buClr>
              <a:buFontTx/>
              <a:buNone/>
              <a:defRPr/>
            </a:pPr>
            <a:r>
              <a:rPr lang="tr-TR" sz="6000" b="1" dirty="0" smtClean="0">
                <a:solidFill>
                  <a:schemeClr val="bg1"/>
                </a:solidFill>
                <a:effectLst>
                  <a:outerShdw blurRad="38100" dist="38100" dir="2700000" algn="tl">
                    <a:srgbClr val="000000"/>
                  </a:outerShdw>
                </a:effectLst>
              </a:rPr>
              <a:t>SÖZLEŞME</a:t>
            </a:r>
            <a:endParaRPr lang="tr-TR" sz="6000"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ORHAN\Desktop\9.jpg"/>
          <p:cNvPicPr>
            <a:picLocks noChangeAspect="1" noChangeArrowheads="1"/>
          </p:cNvPicPr>
          <p:nvPr/>
        </p:nvPicPr>
        <p:blipFill>
          <a:blip r:embed="rId2" cstate="print"/>
          <a:srcRect/>
          <a:stretch>
            <a:fillRect/>
          </a:stretch>
        </p:blipFill>
        <p:spPr bwMode="auto">
          <a:xfrm>
            <a:off x="1928813" y="0"/>
            <a:ext cx="5649912" cy="6643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0" y="0"/>
            <a:ext cx="9144000" cy="1143000"/>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b="1">
                <a:effectLst>
                  <a:outerShdw blurRad="38100" dist="38100" dir="2700000" algn="tl">
                    <a:srgbClr val="C0C0C0"/>
                  </a:outerShdw>
                </a:effectLst>
              </a:rPr>
              <a:t>SİGORTA</a:t>
            </a:r>
          </a:p>
        </p:txBody>
      </p:sp>
      <p:sp>
        <p:nvSpPr>
          <p:cNvPr id="16387" name="Rectangle 3"/>
          <p:cNvSpPr>
            <a:spLocks noGrp="1" noChangeArrowheads="1"/>
          </p:cNvSpPr>
          <p:nvPr>
            <p:ph idx="1"/>
          </p:nvPr>
        </p:nvSpPr>
        <p:spPr>
          <a:xfrm>
            <a:off x="251520" y="1340768"/>
            <a:ext cx="7489825" cy="5258470"/>
          </a:xfrm>
        </p:spPr>
        <p:txBody>
          <a:bodyPr rtlCol="0">
            <a:normAutofit/>
          </a:bodyPr>
          <a:lstStyle/>
          <a:p>
            <a:pPr marL="0" indent="0" algn="just" eaLnBrk="1" fontAlgn="auto" hangingPunct="1">
              <a:lnSpc>
                <a:spcPct val="90000"/>
              </a:lnSpc>
              <a:spcAft>
                <a:spcPts val="0"/>
              </a:spcAft>
              <a:buClr>
                <a:schemeClr val="accent3"/>
              </a:buClr>
              <a:buFontTx/>
              <a:buNone/>
              <a:defRPr/>
            </a:pPr>
            <a:r>
              <a:rPr lang="tr-TR" sz="2400" b="1" dirty="0">
                <a:solidFill>
                  <a:srgbClr val="FF0000"/>
                </a:solidFill>
                <a:effectLst>
                  <a:outerShdw blurRad="38100" dist="38100" dir="2700000" algn="tl">
                    <a:srgbClr val="C0C0C0"/>
                  </a:outerShdw>
                </a:effectLst>
              </a:rPr>
              <a:t>Madde 17-</a:t>
            </a:r>
            <a:r>
              <a:rPr lang="tr-TR" sz="2400" dirty="0"/>
              <a:t> Öğrenci, bu sözleşmenin akdedilmesi ile işletmede meslek eğitimine devam ettiği sürece 506 sayılı Sosyal Sigortalar Kanununun </a:t>
            </a:r>
            <a:r>
              <a:rPr lang="tr-TR" sz="2400" dirty="0" smtClean="0"/>
              <a:t>kısa vadeli sigorta kolları primi </a:t>
            </a:r>
            <a:r>
              <a:rPr lang="tr-TR" sz="2400" dirty="0"/>
              <a:t>hükümlerine göre </a:t>
            </a:r>
            <a:r>
              <a:rPr lang="tr-TR" sz="2400" u="sng" dirty="0"/>
              <a:t>okul müdürlüğünce sigorta ettirilir</a:t>
            </a:r>
            <a:r>
              <a:rPr lang="tr-TR" sz="2400" dirty="0"/>
              <a:t>. (3308 S.K.Mad.25)</a:t>
            </a:r>
          </a:p>
          <a:p>
            <a:pPr marL="0" indent="0" algn="just" eaLnBrk="1" fontAlgn="auto" hangingPunct="1">
              <a:lnSpc>
                <a:spcPct val="90000"/>
              </a:lnSpc>
              <a:spcAft>
                <a:spcPts val="0"/>
              </a:spcAft>
              <a:buClr>
                <a:schemeClr val="accent3"/>
              </a:buClr>
              <a:buFontTx/>
              <a:buNone/>
              <a:defRPr/>
            </a:pPr>
            <a:r>
              <a:rPr lang="tr-TR" sz="2400" b="1" dirty="0">
                <a:solidFill>
                  <a:srgbClr val="FF0000"/>
                </a:solidFill>
                <a:effectLst>
                  <a:outerShdw blurRad="38100" dist="38100" dir="2700000" algn="tl">
                    <a:srgbClr val="C0C0C0"/>
                  </a:outerShdw>
                </a:effectLst>
              </a:rPr>
              <a:t>Madde 18-</a:t>
            </a:r>
            <a:r>
              <a:rPr lang="tr-TR" sz="2400" dirty="0"/>
              <a:t> Bakanlıkça ödenmesi gereken sigorta primleri, 1475 sayılı İş Kanununun 33. maddesine göre öğrencinin yaşına uygun asgarî ücretin %50’si </a:t>
            </a:r>
            <a:r>
              <a:rPr lang="tr-TR" sz="2400" dirty="0" smtClean="0"/>
              <a:t>üzerinden %1 oranında </a:t>
            </a:r>
            <a:r>
              <a:rPr lang="tr-TR" sz="2400" dirty="0"/>
              <a:t>hesap edilerek okul müdürlüğünce, Sosyal Sigortalar Kurumuna ödenir veya bu Kurumun hesabına aktarılır.</a:t>
            </a:r>
          </a:p>
          <a:p>
            <a:pPr marL="0" indent="0" algn="just" eaLnBrk="1" fontAlgn="auto" hangingPunct="1">
              <a:lnSpc>
                <a:spcPct val="90000"/>
              </a:lnSpc>
              <a:spcAft>
                <a:spcPts val="0"/>
              </a:spcAft>
              <a:buClr>
                <a:schemeClr val="accent3"/>
              </a:buClr>
              <a:buFontTx/>
              <a:buNone/>
              <a:defRPr/>
            </a:pPr>
            <a:r>
              <a:rPr lang="tr-TR" sz="2400" b="1" dirty="0">
                <a:solidFill>
                  <a:srgbClr val="FF0000"/>
                </a:solidFill>
                <a:effectLst>
                  <a:outerShdw blurRad="38100" dist="38100" dir="2700000" algn="tl">
                    <a:srgbClr val="C0C0C0"/>
                  </a:outerShdw>
                </a:effectLst>
              </a:rPr>
              <a:t>Madde 19-</a:t>
            </a:r>
            <a:r>
              <a:rPr lang="tr-TR" sz="2400" dirty="0"/>
              <a:t> Sigorta ve prim ödeme ile ilgili belgeler okul müdürlüğünce muhafaza edilir.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0" y="2060575"/>
            <a:ext cx="7524750" cy="2232025"/>
          </a:xfrm>
        </p:spPr>
        <p:style>
          <a:lnRef idx="1">
            <a:schemeClr val="accent2"/>
          </a:lnRef>
          <a:fillRef idx="3">
            <a:schemeClr val="accent2"/>
          </a:fillRef>
          <a:effectRef idx="2">
            <a:schemeClr val="accent2"/>
          </a:effectRef>
          <a:fontRef idx="minor">
            <a:schemeClr val="lt1"/>
          </a:fontRef>
        </p:style>
        <p:txBody>
          <a:bodyPr rtlCol="0">
            <a:normAutofit/>
          </a:bodyPr>
          <a:lstStyle/>
          <a:p>
            <a:pPr eaLnBrk="1" fontAlgn="auto" hangingPunct="1">
              <a:spcAft>
                <a:spcPts val="0"/>
              </a:spcAft>
              <a:defRPr/>
            </a:pPr>
            <a:r>
              <a:rPr lang="tr-TR" b="1" dirty="0">
                <a:solidFill>
                  <a:schemeClr val="bg1"/>
                </a:solidFill>
                <a:effectLst>
                  <a:outerShdw blurRad="38100" dist="38100" dir="2700000" algn="tl">
                    <a:srgbClr val="000000"/>
                  </a:outerShdw>
                </a:effectLst>
              </a:rPr>
              <a:t>ÖĞRENCİNİN; DEVAM,</a:t>
            </a:r>
            <a:br>
              <a:rPr lang="tr-TR" b="1" dirty="0">
                <a:solidFill>
                  <a:schemeClr val="bg1"/>
                </a:solidFill>
                <a:effectLst>
                  <a:outerShdw blurRad="38100" dist="38100" dir="2700000" algn="tl">
                    <a:srgbClr val="000000"/>
                  </a:outerShdw>
                </a:effectLst>
              </a:rPr>
            </a:br>
            <a:r>
              <a:rPr lang="tr-TR" b="1" dirty="0">
                <a:solidFill>
                  <a:schemeClr val="bg1"/>
                </a:solidFill>
                <a:effectLst>
                  <a:outerShdw blurRad="38100" dist="38100" dir="2700000" algn="tl">
                    <a:srgbClr val="000000"/>
                  </a:outerShdw>
                </a:effectLst>
              </a:rPr>
              <a:t>DİSİPLİN VE BAŞARI DURUMU</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8508" y="0"/>
            <a:ext cx="9144000" cy="1124744"/>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sz="4000" b="1" dirty="0">
                <a:effectLst>
                  <a:outerShdw blurRad="38100" dist="38100" dir="2700000" algn="tl">
                    <a:srgbClr val="C0C0C0"/>
                  </a:outerShdw>
                </a:effectLst>
              </a:rPr>
              <a:t>ÖĞRENCİNİN </a:t>
            </a:r>
            <a:r>
              <a:rPr lang="tr-TR" sz="4000" b="1" dirty="0" smtClean="0">
                <a:effectLst>
                  <a:outerShdw blurRad="38100" dist="38100" dir="2700000" algn="tl">
                    <a:srgbClr val="C0C0C0"/>
                  </a:outerShdw>
                </a:effectLst>
              </a:rPr>
              <a:t>DEVAM </a:t>
            </a:r>
            <a:r>
              <a:rPr lang="tr-TR" sz="4000" b="1" dirty="0">
                <a:effectLst>
                  <a:outerShdw blurRad="38100" dist="38100" dir="2700000" algn="tl">
                    <a:srgbClr val="C0C0C0"/>
                  </a:outerShdw>
                </a:effectLst>
              </a:rPr>
              <a:t>DURUMU</a:t>
            </a:r>
          </a:p>
        </p:txBody>
      </p:sp>
      <p:sp>
        <p:nvSpPr>
          <p:cNvPr id="7171" name="Rectangle 3"/>
          <p:cNvSpPr>
            <a:spLocks noGrp="1" noChangeArrowheads="1"/>
          </p:cNvSpPr>
          <p:nvPr>
            <p:ph idx="1"/>
          </p:nvPr>
        </p:nvSpPr>
        <p:spPr>
          <a:xfrm>
            <a:off x="251520" y="1340768"/>
            <a:ext cx="7612063" cy="5184775"/>
          </a:xfrm>
        </p:spPr>
        <p:txBody>
          <a:bodyPr rtlCol="0">
            <a:normAutofit/>
          </a:bodyPr>
          <a:lstStyle/>
          <a:p>
            <a:pPr marL="0" indent="0" algn="just" eaLnBrk="1" fontAlgn="auto" hangingPunct="1">
              <a:lnSpc>
                <a:spcPct val="80000"/>
              </a:lnSpc>
              <a:spcAft>
                <a:spcPts val="0"/>
              </a:spcAft>
              <a:buClr>
                <a:schemeClr val="accent3"/>
              </a:buClr>
              <a:buFontTx/>
              <a:buNone/>
              <a:defRPr/>
            </a:pPr>
            <a:r>
              <a:rPr lang="tr-TR" sz="2200" b="1" dirty="0">
                <a:solidFill>
                  <a:srgbClr val="FF0000"/>
                </a:solidFill>
                <a:effectLst>
                  <a:outerShdw blurRad="38100" dist="38100" dir="2700000" algn="tl">
                    <a:srgbClr val="C0C0C0"/>
                  </a:outerShdw>
                </a:effectLst>
              </a:rPr>
              <a:t>Madde 20-</a:t>
            </a:r>
            <a:r>
              <a:rPr lang="tr-TR" sz="2200" dirty="0"/>
              <a:t> Meslek eğitimini işletmede gören öğrencilerden; uzun süreli tedaviyi gerektiren bir hastalıktan, yangın, deprem gibi doğal afetlerden dolayı eğitime devam edemeyen öğrenciler hakkında Millî Eğitim Bakanlığı Ortaöğretim Kurumları Sınıf Geçme Yönetmeliğinin ilgili hükümleri uygulanır</a:t>
            </a:r>
          </a:p>
          <a:p>
            <a:pPr marL="0" indent="0" algn="just" eaLnBrk="1" fontAlgn="auto" hangingPunct="1">
              <a:lnSpc>
                <a:spcPct val="80000"/>
              </a:lnSpc>
              <a:spcAft>
                <a:spcPts val="0"/>
              </a:spcAft>
              <a:buClr>
                <a:schemeClr val="accent3"/>
              </a:buClr>
              <a:buFontTx/>
              <a:buNone/>
              <a:defRPr/>
            </a:pPr>
            <a:endParaRPr lang="tr-TR" sz="2200" dirty="0"/>
          </a:p>
          <a:p>
            <a:pPr marL="0" indent="0" algn="just" eaLnBrk="1" fontAlgn="auto" hangingPunct="1">
              <a:lnSpc>
                <a:spcPct val="80000"/>
              </a:lnSpc>
              <a:spcAft>
                <a:spcPts val="0"/>
              </a:spcAft>
              <a:buClr>
                <a:schemeClr val="accent3"/>
              </a:buClr>
              <a:buFontTx/>
              <a:buNone/>
              <a:defRPr/>
            </a:pPr>
            <a:r>
              <a:rPr lang="tr-TR" sz="2200" b="1" dirty="0">
                <a:solidFill>
                  <a:srgbClr val="FF0000"/>
                </a:solidFill>
                <a:effectLst>
                  <a:outerShdw blurRad="38100" dist="38100" dir="2700000" algn="tl">
                    <a:srgbClr val="C0C0C0"/>
                  </a:outerShdw>
                </a:effectLst>
              </a:rPr>
              <a:t>Madde 21-</a:t>
            </a:r>
            <a:r>
              <a:rPr lang="tr-TR" sz="2200" dirty="0"/>
              <a:t> Öğrenci meslek eğitimi için işletmeye devam etmek zorundadır. </a:t>
            </a:r>
            <a:r>
              <a:rPr lang="tr-TR" sz="2200" u="sng" dirty="0"/>
              <a:t>İşletmede meslek eğitimine devam etmeyen öğrencinin bu günlerdeki ücreti kesilir.</a:t>
            </a:r>
          </a:p>
          <a:p>
            <a:pPr marL="0" indent="0" algn="just" eaLnBrk="1" fontAlgn="auto" hangingPunct="1">
              <a:lnSpc>
                <a:spcPct val="80000"/>
              </a:lnSpc>
              <a:spcAft>
                <a:spcPts val="0"/>
              </a:spcAft>
              <a:buClr>
                <a:schemeClr val="accent3"/>
              </a:buClr>
              <a:buFontTx/>
              <a:buNone/>
              <a:defRPr/>
            </a:pPr>
            <a:endParaRPr lang="tr-TR" sz="2200" u="sng" dirty="0"/>
          </a:p>
          <a:p>
            <a:pPr marL="0" indent="0" algn="just" eaLnBrk="1" fontAlgn="auto" hangingPunct="1">
              <a:lnSpc>
                <a:spcPct val="80000"/>
              </a:lnSpc>
              <a:spcAft>
                <a:spcPts val="0"/>
              </a:spcAft>
              <a:buClr>
                <a:schemeClr val="accent3"/>
              </a:buClr>
              <a:buFontTx/>
              <a:buNone/>
              <a:defRPr/>
            </a:pPr>
            <a:r>
              <a:rPr lang="tr-TR" sz="1400" dirty="0"/>
              <a:t>O ayın ücreti = (Asgarî Ücret X %30) – (</a:t>
            </a:r>
            <a:r>
              <a:rPr lang="tr-TR" sz="1400" u="sng" dirty="0"/>
              <a:t> </a:t>
            </a:r>
            <a:r>
              <a:rPr lang="tr-TR" sz="1400" u="sng" dirty="0" err="1"/>
              <a:t>Asg</a:t>
            </a:r>
            <a:r>
              <a:rPr lang="tr-TR" sz="1400" u="sng" dirty="0"/>
              <a:t>.</a:t>
            </a:r>
            <a:r>
              <a:rPr lang="tr-TR" sz="1400" u="sng" dirty="0" err="1"/>
              <a:t>Ücr</a:t>
            </a:r>
            <a:r>
              <a:rPr lang="tr-TR" sz="1400" u="sng" dirty="0"/>
              <a:t>.x %30x Devamsızlık Gün Sayısı)</a:t>
            </a:r>
            <a:r>
              <a:rPr lang="tr-TR" sz="1400" dirty="0"/>
              <a:t>= </a:t>
            </a:r>
            <a:r>
              <a:rPr lang="tr-TR" sz="1400" dirty="0" smtClean="0"/>
              <a:t>TL</a:t>
            </a:r>
            <a:r>
              <a:rPr lang="tr-TR" sz="1400" dirty="0"/>
              <a:t>.</a:t>
            </a:r>
          </a:p>
          <a:p>
            <a:pPr marL="0" indent="0" algn="just" eaLnBrk="1" fontAlgn="auto" hangingPunct="1">
              <a:lnSpc>
                <a:spcPct val="80000"/>
              </a:lnSpc>
              <a:spcAft>
                <a:spcPts val="0"/>
              </a:spcAft>
              <a:buClr>
                <a:schemeClr val="accent3"/>
              </a:buClr>
              <a:buFontTx/>
              <a:buNone/>
              <a:defRPr/>
            </a:pPr>
            <a:r>
              <a:rPr lang="tr-TR" sz="1400" dirty="0"/>
              <a:t>                                                                                                  30</a:t>
            </a:r>
          </a:p>
          <a:p>
            <a:pPr marL="0" indent="0" algn="just" eaLnBrk="1" fontAlgn="auto" hangingPunct="1">
              <a:lnSpc>
                <a:spcPct val="80000"/>
              </a:lnSpc>
              <a:spcAft>
                <a:spcPts val="0"/>
              </a:spcAft>
              <a:buClr>
                <a:schemeClr val="accent3"/>
              </a:buClr>
              <a:buFontTx/>
              <a:buNone/>
              <a:defRPr/>
            </a:pPr>
            <a:r>
              <a:rPr lang="tr-TR" sz="2200" b="1" dirty="0">
                <a:solidFill>
                  <a:srgbClr val="FF0000"/>
                </a:solidFill>
                <a:effectLst>
                  <a:outerShdw blurRad="38100" dist="38100" dir="2700000" algn="tl">
                    <a:srgbClr val="C0C0C0"/>
                  </a:outerShdw>
                </a:effectLst>
              </a:rPr>
              <a:t>Madde 22-</a:t>
            </a:r>
            <a:r>
              <a:rPr lang="tr-TR" sz="2200" dirty="0"/>
              <a:t> İşletme yetkilileri, özürsüz olarak üç işgünü meslek eğitimine gelmeyen öğrenciyi </a:t>
            </a:r>
            <a:r>
              <a:rPr lang="tr-TR" sz="2200" u="sng" dirty="0"/>
              <a:t>en geç iki gün içinde</a:t>
            </a:r>
            <a:r>
              <a:rPr lang="tr-TR" sz="2200" dirty="0"/>
              <a:t> okul müdürlüğüne bildirmek zorundadır.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0" y="0"/>
            <a:ext cx="9144000" cy="1196281"/>
          </a:xfrm>
          <a:gradFill rotWithShape="1">
            <a:gsLst>
              <a:gs pos="0">
                <a:schemeClr val="accent2"/>
              </a:gs>
              <a:gs pos="100000">
                <a:schemeClr val="bg1"/>
              </a:gs>
            </a:gsLst>
            <a:lin ang="5400000" scaled="1"/>
          </a:gradFill>
        </p:spPr>
        <p:txBody>
          <a:bodyPr rtlCol="0">
            <a:normAutofit/>
          </a:bodyPr>
          <a:lstStyle/>
          <a:p>
            <a:pPr eaLnBrk="1" fontAlgn="auto" hangingPunct="1">
              <a:spcBef>
                <a:spcPct val="20000"/>
              </a:spcBef>
              <a:spcAft>
                <a:spcPts val="0"/>
              </a:spcAft>
              <a:defRPr/>
            </a:pPr>
            <a:r>
              <a:rPr lang="tr-TR" b="1" dirty="0">
                <a:effectLst>
                  <a:outerShdw blurRad="38100" dist="38100" dir="2700000" algn="tl">
                    <a:srgbClr val="C0C0C0"/>
                  </a:outerShdw>
                </a:effectLst>
              </a:rPr>
              <a:t>ÖĞRENCİNİN BAŞARI DURUMU</a:t>
            </a:r>
          </a:p>
        </p:txBody>
      </p:sp>
      <p:sp>
        <p:nvSpPr>
          <p:cNvPr id="71683" name="Rectangle 3"/>
          <p:cNvSpPr>
            <a:spLocks noGrp="1" noChangeArrowheads="1"/>
          </p:cNvSpPr>
          <p:nvPr>
            <p:ph idx="1"/>
          </p:nvPr>
        </p:nvSpPr>
        <p:spPr>
          <a:xfrm>
            <a:off x="323528" y="1412776"/>
            <a:ext cx="7345363" cy="5257800"/>
          </a:xfrm>
        </p:spPr>
        <p:txBody>
          <a:bodyPr rtlCol="0">
            <a:normAutofit/>
          </a:bodyPr>
          <a:lstStyle/>
          <a:p>
            <a:pPr marL="0" indent="0" algn="just" eaLnBrk="1" fontAlgn="auto" hangingPunct="1">
              <a:lnSpc>
                <a:spcPct val="120000"/>
              </a:lnSpc>
              <a:spcAft>
                <a:spcPts val="0"/>
              </a:spcAft>
              <a:buClr>
                <a:schemeClr val="accent3"/>
              </a:buClr>
              <a:buFontTx/>
              <a:buNone/>
              <a:defRPr/>
            </a:pPr>
            <a:r>
              <a:rPr lang="tr-TR" sz="2000" b="1" dirty="0">
                <a:solidFill>
                  <a:srgbClr val="FF0000"/>
                </a:solidFill>
                <a:effectLst>
                  <a:outerShdw blurRad="38100" dist="38100" dir="2700000" algn="tl">
                    <a:srgbClr val="C0C0C0"/>
                  </a:outerShdw>
                </a:effectLst>
              </a:rPr>
              <a:t>Madde 24-</a:t>
            </a:r>
            <a:r>
              <a:rPr lang="tr-TR" sz="2000" b="1" dirty="0"/>
              <a:t> İşletmelerde yapılan meslek eğitiminde öğrencinin; her dönemde temrin, proje, iş, deney ve hizmet değerlendirilmesinden aldığı puanlar ve varsa telafi eğitimi süresince yaptıkları temrin, proje, iş, deney ve hizmetlerden aldıkları puanların aritmetik ortalaması alınarak nota çevrilir. Birinci ve ikinci dönem notlarının aritmetik ortalaması ile yıl sonu beceri sınavı notunun aritmetik ortalaması alınarak yıl sonu notu belirlenir. Aritmetik ortalama alınırken yarım ve daha büyük kesirler tama yükseltilir, yarımdan küçük kesirler dikkate alınmaz. (Yön.Mad.25)</a:t>
            </a:r>
          </a:p>
          <a:p>
            <a:pPr marL="0" indent="0" algn="just" eaLnBrk="1" fontAlgn="auto" hangingPunct="1">
              <a:lnSpc>
                <a:spcPct val="120000"/>
              </a:lnSpc>
              <a:spcAft>
                <a:spcPts val="0"/>
              </a:spcAft>
              <a:buClr>
                <a:schemeClr val="accent3"/>
              </a:buClr>
              <a:buFontTx/>
              <a:buNone/>
              <a:defRPr/>
            </a:pPr>
            <a:r>
              <a:rPr lang="tr-TR" sz="2000" b="1" dirty="0"/>
              <a:t>Yıl sonu beceri sınavı, ilgili yönetmelik esaslarına göre yapılır. (Yön.Mad.26)</a:t>
            </a:r>
          </a:p>
          <a:p>
            <a:pPr marL="0" indent="0" eaLnBrk="1" fontAlgn="auto" hangingPunct="1">
              <a:lnSpc>
                <a:spcPct val="80000"/>
              </a:lnSpc>
              <a:spcAft>
                <a:spcPts val="0"/>
              </a:spcAft>
              <a:buClr>
                <a:schemeClr val="accent3"/>
              </a:buClr>
              <a:buFontTx/>
              <a:buNone/>
              <a:defRPr/>
            </a:pPr>
            <a:endParaRPr lang="tr-T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0" y="0"/>
            <a:ext cx="9144000" cy="1053282"/>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sz="4000" b="1" dirty="0">
                <a:effectLst>
                  <a:outerShdw blurRad="38100" dist="38100" dir="2700000" algn="tl">
                    <a:srgbClr val="C0C0C0"/>
                  </a:outerShdw>
                </a:effectLst>
              </a:rPr>
              <a:t>ÖĞRENCİNİN DİSİPLİN DURUMU</a:t>
            </a:r>
          </a:p>
        </p:txBody>
      </p:sp>
      <p:sp>
        <p:nvSpPr>
          <p:cNvPr id="8195" name="Rectangle 3"/>
          <p:cNvSpPr>
            <a:spLocks noGrp="1" noChangeArrowheads="1"/>
          </p:cNvSpPr>
          <p:nvPr>
            <p:ph idx="1"/>
          </p:nvPr>
        </p:nvSpPr>
        <p:spPr>
          <a:xfrm>
            <a:off x="179512" y="1340768"/>
            <a:ext cx="7345362" cy="5258470"/>
          </a:xfrm>
        </p:spPr>
        <p:txBody>
          <a:bodyPr rtlCol="0">
            <a:normAutofit/>
          </a:bodyPr>
          <a:lstStyle/>
          <a:p>
            <a:pPr marL="6350" indent="-6350" algn="just" eaLnBrk="1" fontAlgn="auto" hangingPunct="1">
              <a:spcAft>
                <a:spcPts val="0"/>
              </a:spcAft>
              <a:buClr>
                <a:schemeClr val="accent3"/>
              </a:buClr>
              <a:buFontTx/>
              <a:buNone/>
              <a:defRPr/>
            </a:pPr>
            <a:r>
              <a:rPr lang="tr-TR" b="1" dirty="0">
                <a:solidFill>
                  <a:srgbClr val="FF0000"/>
                </a:solidFill>
                <a:effectLst>
                  <a:outerShdw blurRad="38100" dist="38100" dir="2700000" algn="tl">
                    <a:srgbClr val="C0C0C0"/>
                  </a:outerShdw>
                </a:effectLst>
              </a:rPr>
              <a:t>Madde 23-</a:t>
            </a:r>
            <a:r>
              <a:rPr lang="tr-TR" b="1" dirty="0"/>
              <a:t> Öğrencinin işletmede disiplin soruşturmasını gerektirecek davranışta bulunması halinde, bu durum işletme tarafından okul müdürlüğüne raporla bildirilir. Disiplin işlemi okul müdürlüğü tarafından mevzuatına göre yürütülür. Sonuç işletmeye yazılı olarak bildirilir. (Yön.Mad.39)</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980703"/>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sz="4000" b="1" dirty="0">
                <a:effectLst>
                  <a:outerShdw blurRad="38100" dist="38100" dir="2700000" algn="tl">
                    <a:srgbClr val="C0C0C0"/>
                  </a:outerShdw>
                </a:effectLst>
              </a:rPr>
              <a:t>DÖNEM SONU İŞYERİ NOTLARI</a:t>
            </a:r>
          </a:p>
        </p:txBody>
      </p:sp>
      <p:sp>
        <p:nvSpPr>
          <p:cNvPr id="17411" name="Rectangle 3"/>
          <p:cNvSpPr>
            <a:spLocks noGrp="1" noChangeArrowheads="1"/>
          </p:cNvSpPr>
          <p:nvPr>
            <p:ph idx="1"/>
          </p:nvPr>
        </p:nvSpPr>
        <p:spPr>
          <a:xfrm>
            <a:off x="323528" y="1340768"/>
            <a:ext cx="7067550" cy="4525962"/>
          </a:xfrm>
        </p:spPr>
        <p:txBody>
          <a:bodyPr rtlCol="0">
            <a:normAutofit/>
          </a:bodyPr>
          <a:lstStyle/>
          <a:p>
            <a:pPr marL="0" indent="0" algn="just" eaLnBrk="1" fontAlgn="auto" hangingPunct="1">
              <a:spcAft>
                <a:spcPts val="0"/>
              </a:spcAft>
              <a:buClr>
                <a:schemeClr val="accent3"/>
              </a:buClr>
              <a:buFontTx/>
              <a:buNone/>
              <a:defRPr/>
            </a:pPr>
            <a:r>
              <a:rPr lang="tr-TR" dirty="0">
                <a:effectLst>
                  <a:outerShdw blurRad="38100" dist="38100" dir="2700000" algn="tl">
                    <a:srgbClr val="C0C0C0"/>
                  </a:outerShdw>
                </a:effectLst>
              </a:rPr>
              <a:t>İşyeri;</a:t>
            </a:r>
          </a:p>
          <a:p>
            <a:pPr marL="0" indent="0" algn="just" eaLnBrk="1" fontAlgn="auto" hangingPunct="1">
              <a:spcAft>
                <a:spcPts val="0"/>
              </a:spcAft>
              <a:buClr>
                <a:schemeClr val="accent3"/>
              </a:buClr>
              <a:buFontTx/>
              <a:buNone/>
              <a:defRPr/>
            </a:pPr>
            <a:r>
              <a:rPr lang="tr-TR" dirty="0"/>
              <a:t>Öğrencilerin ilgili döneme ait </a:t>
            </a:r>
            <a:r>
              <a:rPr lang="tr-TR" b="1" dirty="0">
                <a:effectLst>
                  <a:outerShdw blurRad="38100" dist="38100" dir="2700000" algn="tl">
                    <a:srgbClr val="000000">
                      <a:alpha val="43137"/>
                    </a:srgbClr>
                  </a:outerShdw>
                </a:effectLst>
              </a:rPr>
              <a:t>puan</a:t>
            </a:r>
            <a:r>
              <a:rPr lang="tr-TR" dirty="0"/>
              <a:t> </a:t>
            </a:r>
            <a:r>
              <a:rPr lang="tr-TR" b="1" dirty="0">
                <a:effectLst>
                  <a:outerShdw blurRad="38100" dist="38100" dir="2700000" algn="tl">
                    <a:srgbClr val="000000">
                      <a:alpha val="43137"/>
                    </a:srgbClr>
                  </a:outerShdw>
                </a:effectLst>
              </a:rPr>
              <a:t>çizelgeleri</a:t>
            </a:r>
            <a:r>
              <a:rPr lang="tr-TR" dirty="0"/>
              <a:t>ni, </a:t>
            </a:r>
            <a:r>
              <a:rPr lang="tr-TR" u="sng" dirty="0"/>
              <a:t>dönem sonundan beş gün önce</a:t>
            </a:r>
            <a:r>
              <a:rPr lang="tr-TR" dirty="0"/>
              <a:t> kapalı zarf içinde ilgili okul müdürlüğüne teslim etmelidir.</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ORHAN\Desktop\7.jpg"/>
          <p:cNvPicPr>
            <a:picLocks noChangeAspect="1" noChangeArrowheads="1"/>
          </p:cNvPicPr>
          <p:nvPr/>
        </p:nvPicPr>
        <p:blipFill>
          <a:blip r:embed="rId2" cstate="print"/>
          <a:srcRect/>
          <a:stretch>
            <a:fillRect/>
          </a:stretch>
        </p:blipFill>
        <p:spPr bwMode="auto">
          <a:xfrm>
            <a:off x="1928813" y="142875"/>
            <a:ext cx="5438775" cy="657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2060575"/>
            <a:ext cx="3924300" cy="1296988"/>
          </a:xfrm>
        </p:spPr>
        <p:style>
          <a:lnRef idx="1">
            <a:schemeClr val="accent2"/>
          </a:lnRef>
          <a:fillRef idx="3">
            <a:schemeClr val="accent2"/>
          </a:fillRef>
          <a:effectRef idx="2">
            <a:schemeClr val="accent2"/>
          </a:effectRef>
          <a:fontRef idx="minor">
            <a:schemeClr val="lt1"/>
          </a:fontRef>
        </p:style>
        <p:txBody>
          <a:bodyPr rtlCol="0">
            <a:normAutofit/>
          </a:bodyPr>
          <a:lstStyle/>
          <a:p>
            <a:pPr eaLnBrk="1" fontAlgn="auto" hangingPunct="1">
              <a:spcAft>
                <a:spcPts val="0"/>
              </a:spcAft>
              <a:defRPr/>
            </a:pPr>
            <a:r>
              <a:rPr lang="tr-TR" b="1">
                <a:solidFill>
                  <a:schemeClr val="bg1"/>
                </a:solidFill>
                <a:effectLst>
                  <a:outerShdw blurRad="38100" dist="38100" dir="2700000" algn="tl">
                    <a:srgbClr val="000000"/>
                  </a:outerShdw>
                </a:effectLst>
              </a:rPr>
              <a:t>BECERİ SINAVI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683568" y="1340768"/>
            <a:ext cx="7308850" cy="4536504"/>
          </a:xfrm>
        </p:spPr>
        <p:txBody>
          <a:bodyPr rtlCol="0">
            <a:normAutofit fontScale="92500" lnSpcReduction="20000"/>
          </a:bodyPr>
          <a:lstStyle/>
          <a:p>
            <a:pPr marL="0" indent="0" algn="just" eaLnBrk="1" fontAlgn="auto" hangingPunct="1">
              <a:lnSpc>
                <a:spcPct val="140000"/>
              </a:lnSpc>
              <a:spcAft>
                <a:spcPts val="0"/>
              </a:spcAft>
              <a:buClr>
                <a:schemeClr val="accent3"/>
              </a:buClr>
              <a:buFont typeface="Arial" pitchFamily="34" charset="0"/>
              <a:buNone/>
              <a:defRPr/>
            </a:pPr>
            <a:r>
              <a:rPr lang="tr-TR" sz="1800" dirty="0"/>
              <a:t>Beceri Notu, işletmelerde beceri eğitimi gören öğrencilerin bulunduğu her türlü meslek liselerinde uygulanan bir not verme düzenidir. Öğretim yılı içinde 	işletmelerde beceri eğitimine giden öğrenciler bu eğitimleriyle ilgili bir iş dosyası hazırlayarak okullarına teslim ederler. </a:t>
            </a:r>
            <a:r>
              <a:rPr lang="tr-TR" sz="1800" dirty="0" smtClean="0"/>
              <a:t>Staj süresince hazırlamış olduğunuz </a:t>
            </a:r>
            <a:r>
              <a:rPr lang="tr-TR"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staj dosyalarını koordinatör öğretmenlerinize </a:t>
            </a:r>
            <a:r>
              <a:rPr lang="tr-TR" sz="1800" dirty="0" smtClean="0"/>
              <a:t>teslim edilecektir.</a:t>
            </a:r>
          </a:p>
          <a:p>
            <a:pPr marL="0" indent="0" algn="just" eaLnBrk="1" fontAlgn="auto" hangingPunct="1">
              <a:lnSpc>
                <a:spcPct val="140000"/>
              </a:lnSpc>
              <a:spcAft>
                <a:spcPts val="0"/>
              </a:spcAft>
              <a:buClr>
                <a:schemeClr val="accent3"/>
              </a:buClr>
              <a:buFontTx/>
              <a:buNone/>
              <a:defRPr/>
            </a:pPr>
            <a:r>
              <a:rPr lang="tr-TR" sz="1800" u="sng" dirty="0" smtClean="0"/>
              <a:t>Dosyaların </a:t>
            </a:r>
            <a:r>
              <a:rPr lang="tr-TR" sz="1800" u="sng" dirty="0"/>
              <a:t>okulumuza son teslim tarihi </a:t>
            </a:r>
            <a:r>
              <a:rPr lang="tr-TR" sz="2000"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Haziran ayının ilk haftası </a:t>
            </a:r>
            <a:r>
              <a:rPr lang="tr-TR" sz="1800" u="sng" dirty="0"/>
              <a:t>bitimidir.</a:t>
            </a:r>
          </a:p>
          <a:p>
            <a:pPr marL="0" indent="0" algn="just" eaLnBrk="1" fontAlgn="auto" hangingPunct="1">
              <a:lnSpc>
                <a:spcPct val="140000"/>
              </a:lnSpc>
              <a:spcAft>
                <a:spcPts val="0"/>
              </a:spcAft>
              <a:buClr>
                <a:schemeClr val="accent3"/>
              </a:buClr>
              <a:buFontTx/>
              <a:buNone/>
              <a:defRPr/>
            </a:pPr>
            <a:r>
              <a:rPr lang="tr-TR" sz="1800" dirty="0"/>
              <a:t>Bu iş dosyasına 100 üzerinden puan verilir. Öğrenci okulda ayrıca beceri sınavına girer. Bu sınav da 100 puan üzerinden değerlendirilir. </a:t>
            </a:r>
            <a:r>
              <a:rPr lang="tr-TR" sz="1800" u="sng" dirty="0"/>
              <a:t>İş dosyasına verilen puanın %20 'si ile sınavda alınan puanın %80 'i toplanarak elde edilen toplam puanın 5'lik düzendeki not karşılığı öğrencinin yıl sonu beceri notudur.</a:t>
            </a:r>
          </a:p>
        </p:txBody>
      </p:sp>
      <p:sp>
        <p:nvSpPr>
          <p:cNvPr id="73732" name="Rectangle 4"/>
          <p:cNvSpPr>
            <a:spLocks noChangeArrowheads="1"/>
          </p:cNvSpPr>
          <p:nvPr/>
        </p:nvSpPr>
        <p:spPr bwMode="auto">
          <a:xfrm>
            <a:off x="0" y="0"/>
            <a:ext cx="9144000" cy="1412875"/>
          </a:xfrm>
          <a:prstGeom prst="rect">
            <a:avLst/>
          </a:prstGeom>
          <a:gradFill rotWithShape="1">
            <a:gsLst>
              <a:gs pos="0">
                <a:schemeClr val="accent2"/>
              </a:gs>
              <a:gs pos="100000">
                <a:schemeClr val="bg1"/>
              </a:gs>
            </a:gsLst>
            <a:lin ang="5400000" scaled="1"/>
          </a:gradFill>
          <a:ln w="9525">
            <a:noFill/>
            <a:miter lim="800000"/>
            <a:headEnd/>
            <a:tailEnd/>
          </a:ln>
          <a:effectLst/>
        </p:spPr>
        <p:txBody>
          <a:bodyPr anchor="ctr"/>
          <a:lstStyle/>
          <a:p>
            <a:pPr algn="ctr">
              <a:defRPr/>
            </a:pPr>
            <a:r>
              <a:rPr lang="tr-TR" sz="4000" b="1" dirty="0">
                <a:solidFill>
                  <a:schemeClr val="tx2"/>
                </a:solidFill>
                <a:effectLst>
                  <a:outerShdw blurRad="38100" dist="38100" dir="2700000" algn="tl">
                    <a:srgbClr val="C0C0C0"/>
                  </a:outerShdw>
                </a:effectLst>
                <a:cs typeface="+mn-cs"/>
              </a:rPr>
              <a:t>BECERİ SINAVI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68413"/>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b="1" dirty="0" smtClean="0">
                <a:effectLst>
                  <a:outerShdw blurRad="38100" dist="38100" dir="2700000" algn="tl">
                    <a:srgbClr val="C0C0C0"/>
                  </a:outerShdw>
                </a:effectLst>
              </a:rPr>
              <a:t>SÖZLEŞME</a:t>
            </a:r>
            <a:endParaRPr lang="tr-TR" b="1" dirty="0">
              <a:effectLst>
                <a:outerShdw blurRad="38100" dist="38100" dir="2700000" algn="tl">
                  <a:srgbClr val="C0C0C0"/>
                </a:outerShdw>
              </a:effectLst>
            </a:endParaRPr>
          </a:p>
        </p:txBody>
      </p:sp>
      <p:sp>
        <p:nvSpPr>
          <p:cNvPr id="7171" name="Rectangle 3"/>
          <p:cNvSpPr>
            <a:spLocks noGrp="1" noChangeArrowheads="1"/>
          </p:cNvSpPr>
          <p:nvPr>
            <p:ph idx="1"/>
          </p:nvPr>
        </p:nvSpPr>
        <p:spPr>
          <a:xfrm>
            <a:off x="719138" y="1341438"/>
            <a:ext cx="7309246" cy="5229225"/>
          </a:xfrm>
        </p:spPr>
        <p:txBody>
          <a:bodyPr/>
          <a:lstStyle/>
          <a:p>
            <a:pPr algn="just" eaLnBrk="1" hangingPunct="1"/>
            <a:r>
              <a:rPr lang="tr-TR" sz="2800" b="1" dirty="0" smtClean="0">
                <a:solidFill>
                  <a:srgbClr val="FF0000"/>
                </a:solidFill>
              </a:rPr>
              <a:t>Madde 1-</a:t>
            </a:r>
            <a:r>
              <a:rPr lang="tr-TR" sz="2800" dirty="0" smtClean="0"/>
              <a:t> Bu sözleşme, 3308 sayılı Çıraklık ve Meslek Eğitimi Kanunu ile bu kanuna göre hazırlanan Yönetmeliklere uygun olarak, işletmede yapılacak meslek eğitiminin esaslarını düzenlemek amacıyla </a:t>
            </a:r>
            <a:r>
              <a:rPr lang="tr-TR" sz="2800" u="sng" dirty="0" smtClean="0"/>
              <a:t>okul müdürü ile işveren veya işveren vekili arasında imzalanır.</a:t>
            </a:r>
          </a:p>
          <a:p>
            <a:pPr algn="just" eaLnBrk="1" hangingPunct="1"/>
            <a:r>
              <a:rPr lang="tr-TR" sz="2800" dirty="0" smtClean="0">
                <a:solidFill>
                  <a:srgbClr val="FF0000"/>
                </a:solidFill>
              </a:rPr>
              <a:t>Madde 2-</a:t>
            </a:r>
            <a:r>
              <a:rPr lang="tr-TR" sz="2800" dirty="0" smtClean="0"/>
              <a:t> </a:t>
            </a:r>
            <a:r>
              <a:rPr lang="tr-TR" sz="2800" u="sng" dirty="0" smtClean="0"/>
              <a:t>İki nüsha olarak düzenlenen</a:t>
            </a:r>
            <a:r>
              <a:rPr lang="tr-TR" sz="2800" dirty="0" smtClean="0"/>
              <a:t> ve taraflarca imzalanan bu </a:t>
            </a:r>
            <a:r>
              <a:rPr lang="tr-TR" sz="2800" u="sng" dirty="0" smtClean="0"/>
              <a:t>sözleşmenin bir nüshası okul müdürlüğünde, bir nüshası ise işletmede bulunur.</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611560" y="1196752"/>
            <a:ext cx="7067550" cy="4526062"/>
          </a:xfrm>
        </p:spPr>
        <p:txBody>
          <a:bodyPr/>
          <a:lstStyle/>
          <a:p>
            <a:pPr marL="0" indent="0" algn="just" eaLnBrk="1" hangingPunct="1">
              <a:buFontTx/>
              <a:buNone/>
            </a:pPr>
            <a:r>
              <a:rPr lang="tr-TR" sz="2800" dirty="0" smtClean="0"/>
              <a:t>Yıl sonu beceri notu alınan dersin yıl sonu notu, 1. ve 2.dönem notlarının aritmetik ortalamasından elde edilen not ile beceri sınavı notunun aritmetik ortalamasıdır.  </a:t>
            </a:r>
          </a:p>
          <a:p>
            <a:pPr marL="0" indent="0" algn="just" eaLnBrk="1" hangingPunct="1">
              <a:buFontTx/>
              <a:buNone/>
            </a:pPr>
            <a:r>
              <a:rPr lang="tr-TR" sz="2800" dirty="0" smtClean="0"/>
              <a:t>	Öğrencinin dersten başarılı olabilmesi için beceri sınavı notunun ve en son hesaplanan yıl sonu notunun en az 50 puan olması gerekmektedir. Ayrıca yapılan BECERİ sınavından </a:t>
            </a:r>
            <a:r>
              <a:rPr lang="tr-TR" sz="2800" b="1" u="sng" dirty="0" smtClean="0"/>
              <a:t>en az 50 puan</a:t>
            </a:r>
            <a:r>
              <a:rPr lang="tr-TR" sz="2800" dirty="0" smtClean="0"/>
              <a:t> alması şartı aranmaz.</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539552" y="404664"/>
            <a:ext cx="7236718" cy="6308725"/>
          </a:xfrm>
        </p:spPr>
        <p:txBody>
          <a:bodyPr rtlCol="0">
            <a:normAutofit fontScale="92500" lnSpcReduction="10000"/>
          </a:bodyPr>
          <a:lstStyle/>
          <a:p>
            <a:pPr marL="274320" indent="-274320" eaLnBrk="1" fontAlgn="auto" hangingPunct="1">
              <a:lnSpc>
                <a:spcPct val="90000"/>
              </a:lnSpc>
              <a:spcAft>
                <a:spcPts val="0"/>
              </a:spcAft>
              <a:buClr>
                <a:schemeClr val="accent3"/>
              </a:buClr>
              <a:buFontTx/>
              <a:buNone/>
              <a:defRPr/>
            </a:pPr>
            <a:r>
              <a:rPr lang="tr-TR" sz="3900" b="1" dirty="0" smtClean="0">
                <a:solidFill>
                  <a:srgbClr val="FF0000"/>
                </a:solidFill>
                <a:effectLst>
                  <a:outerShdw blurRad="38100" dist="38100" dir="2700000" algn="tl">
                    <a:srgbClr val="C0C0C0"/>
                  </a:outerShdw>
                </a:effectLst>
              </a:rPr>
              <a:t>ÖRNEK-1:</a:t>
            </a:r>
            <a:endParaRPr lang="tr-TR" sz="3900" b="1" dirty="0">
              <a:solidFill>
                <a:srgbClr val="FF0000"/>
              </a:solidFill>
              <a:effectLst>
                <a:outerShdw blurRad="38100" dist="38100" dir="2700000" algn="tl">
                  <a:srgbClr val="C0C0C0"/>
                </a:outerShdw>
              </a:effectLst>
            </a:endParaRPr>
          </a:p>
          <a:p>
            <a:pPr marL="0" indent="0" eaLnBrk="1" fontAlgn="auto" hangingPunct="1">
              <a:lnSpc>
                <a:spcPct val="90000"/>
              </a:lnSpc>
              <a:spcAft>
                <a:spcPts val="0"/>
              </a:spcAft>
              <a:buClr>
                <a:schemeClr val="accent3"/>
              </a:buClr>
              <a:buFontTx/>
              <a:buNone/>
              <a:defRPr/>
            </a:pPr>
            <a:r>
              <a:rPr lang="tr-TR"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İş Dosyası      : 100 (%20’si: 20 )</a:t>
            </a:r>
          </a:p>
          <a:p>
            <a:pPr marL="274320" indent="-274320" eaLnBrk="1" fontAlgn="auto" hangingPunct="1">
              <a:lnSpc>
                <a:spcPct val="90000"/>
              </a:lnSpc>
              <a:spcAft>
                <a:spcPts val="0"/>
              </a:spcAft>
              <a:buClr>
                <a:schemeClr val="accent3"/>
              </a:buClr>
              <a:buFontTx/>
              <a:buNone/>
              <a:defRPr/>
            </a:pPr>
            <a:r>
              <a:rPr lang="tr-TR"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Sınav Puanı   :   40 (%80’i  : 32)</a:t>
            </a:r>
          </a:p>
          <a:p>
            <a:pPr marL="274320" indent="-274320" eaLnBrk="1" fontAlgn="auto" hangingPunct="1">
              <a:lnSpc>
                <a:spcPct val="90000"/>
              </a:lnSpc>
              <a:spcAft>
                <a:spcPts val="0"/>
              </a:spcAft>
              <a:buClr>
                <a:schemeClr val="accent3"/>
              </a:buClr>
              <a:buFontTx/>
              <a:buNone/>
              <a:defRPr/>
            </a:pPr>
            <a:r>
              <a:rPr lang="tr-TR"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Beceri Not     :  20 + 32 = </a:t>
            </a:r>
            <a:r>
              <a:rPr lang="tr-TR" sz="3800" b="1" dirty="0" smtClean="0">
                <a:ln w="10541" cmpd="sng">
                  <a:solidFill>
                    <a:schemeClr val="accent1">
                      <a:shade val="88000"/>
                      <a:satMod val="110000"/>
                    </a:schemeClr>
                  </a:solidFill>
                  <a:prstDash val="solid"/>
                </a:ln>
                <a:solidFill>
                  <a:srgbClr val="FF0000"/>
                </a:solidFill>
              </a:rPr>
              <a:t>52</a:t>
            </a:r>
            <a:r>
              <a:rPr lang="tr-TR" sz="3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tr-TR" sz="3800" b="1" dirty="0" smtClean="0">
                <a:ln w="10541" cmpd="sng">
                  <a:solidFill>
                    <a:schemeClr val="accent1">
                      <a:shade val="88000"/>
                      <a:satMod val="110000"/>
                    </a:schemeClr>
                  </a:solidFill>
                  <a:prstDash val="solid"/>
                </a:ln>
                <a:solidFill>
                  <a:srgbClr val="FF0000"/>
                </a:solidFill>
              </a:rPr>
              <a:t>olur.</a:t>
            </a:r>
          </a:p>
          <a:p>
            <a:pPr marL="274320" indent="-274320" eaLnBrk="1" fontAlgn="auto" hangingPunct="1">
              <a:lnSpc>
                <a:spcPct val="90000"/>
              </a:lnSpc>
              <a:spcAft>
                <a:spcPts val="0"/>
              </a:spcAft>
              <a:buClr>
                <a:schemeClr val="accent3"/>
              </a:buClr>
              <a:buFontTx/>
              <a:buNone/>
              <a:defRPr/>
            </a:pPr>
            <a:endParaRPr lang="tr-TR" sz="4000" b="1" dirty="0" smtClean="0">
              <a:solidFill>
                <a:srgbClr val="FF0000"/>
              </a:solidFill>
              <a:effectLst>
                <a:outerShdw blurRad="38100" dist="38100" dir="2700000" algn="tl">
                  <a:srgbClr val="C0C0C0"/>
                </a:outerShdw>
              </a:effectLst>
            </a:endParaRPr>
          </a:p>
          <a:p>
            <a:pPr marL="274320" indent="-274320" eaLnBrk="1" fontAlgn="auto" hangingPunct="1">
              <a:lnSpc>
                <a:spcPct val="90000"/>
              </a:lnSpc>
              <a:spcAft>
                <a:spcPts val="0"/>
              </a:spcAft>
              <a:buClr>
                <a:schemeClr val="accent3"/>
              </a:buClr>
              <a:buFontTx/>
              <a:buNone/>
              <a:defRPr/>
            </a:pPr>
            <a:r>
              <a:rPr lang="tr-TR"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ÖRNEK-2: </a:t>
            </a:r>
          </a:p>
          <a:p>
            <a:pPr marL="274320" indent="-274320" eaLnBrk="1" fontAlgn="auto" hangingPunct="1">
              <a:lnSpc>
                <a:spcPct val="90000"/>
              </a:lnSpc>
              <a:spcAft>
                <a:spcPts val="0"/>
              </a:spcAft>
              <a:buClr>
                <a:schemeClr val="accent3"/>
              </a:buClr>
              <a:buFontTx/>
              <a:buNone/>
              <a:defRPr/>
            </a:pP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İş </a:t>
            </a:r>
            <a:r>
              <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Dosyası  </a:t>
            </a: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90  </a:t>
            </a:r>
            <a:r>
              <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(%20'si = </a:t>
            </a: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18)</a:t>
            </a:r>
            <a:endPar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74320" indent="-274320" eaLnBrk="1" fontAlgn="auto" hangingPunct="1">
              <a:lnSpc>
                <a:spcPct val="90000"/>
              </a:lnSpc>
              <a:spcAft>
                <a:spcPts val="0"/>
              </a:spcAft>
              <a:buClr>
                <a:schemeClr val="accent3"/>
              </a:buClr>
              <a:buFontTx/>
              <a:buNone/>
              <a:defRPr/>
            </a:pP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Sınav </a:t>
            </a:r>
            <a:r>
              <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Puanı  : </a:t>
            </a: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45  </a:t>
            </a:r>
            <a:r>
              <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(%80'i   = </a:t>
            </a: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36) </a:t>
            </a:r>
            <a:endPar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274320" indent="-274320" eaLnBrk="1" fontAlgn="auto" hangingPunct="1">
              <a:lnSpc>
                <a:spcPct val="90000"/>
              </a:lnSpc>
              <a:spcAft>
                <a:spcPts val="0"/>
              </a:spcAft>
              <a:buClr>
                <a:schemeClr val="accent3"/>
              </a:buClr>
              <a:buFontTx/>
              <a:buNone/>
              <a:defRPr/>
            </a:pP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Beceri </a:t>
            </a:r>
            <a:r>
              <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Notu </a:t>
            </a: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18 </a:t>
            </a:r>
            <a:r>
              <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sz="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36 </a:t>
            </a:r>
            <a:r>
              <a:rPr lang="tr-TR" sz="3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tr-TR" sz="3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54 </a:t>
            </a:r>
            <a:r>
              <a:rPr lang="tr-TR" sz="3800" b="1" dirty="0" smtClean="0">
                <a:ln w="10541" cmpd="sng">
                  <a:solidFill>
                    <a:schemeClr val="accent1">
                      <a:shade val="88000"/>
                      <a:satMod val="110000"/>
                    </a:schemeClr>
                  </a:solidFill>
                  <a:prstDash val="solid"/>
                </a:ln>
                <a:solidFill>
                  <a:srgbClr val="FF0000"/>
                </a:solidFill>
              </a:rPr>
              <a:t>olur.</a:t>
            </a:r>
            <a:r>
              <a:rPr lang="tr-TR" sz="3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p>
          <a:p>
            <a:pPr marL="274320" indent="-274320" eaLnBrk="1" fontAlgn="auto" hangingPunct="1">
              <a:lnSpc>
                <a:spcPct val="90000"/>
              </a:lnSpc>
              <a:spcAft>
                <a:spcPts val="0"/>
              </a:spcAft>
              <a:buClr>
                <a:schemeClr val="accent3"/>
              </a:buClr>
              <a:buFontTx/>
              <a:buNone/>
              <a:defRPr/>
            </a:pPr>
            <a:endParaRPr lang="tr-TR" sz="3600" b="1" dirty="0" smtClean="0"/>
          </a:p>
          <a:p>
            <a:pPr marL="0" indent="0" algn="just" eaLnBrk="1" fontAlgn="auto" hangingPunct="1">
              <a:lnSpc>
                <a:spcPct val="90000"/>
              </a:lnSpc>
              <a:spcAft>
                <a:spcPts val="0"/>
              </a:spcAft>
              <a:buClr>
                <a:schemeClr val="accent3"/>
              </a:buClr>
              <a:buFontTx/>
              <a:buNone/>
              <a:defRPr/>
            </a:pPr>
            <a:r>
              <a:rPr lang="tr-TR" sz="2400" b="1" dirty="0" smtClean="0"/>
              <a:t>Öğrenci </a:t>
            </a:r>
            <a:r>
              <a:rPr lang="tr-TR" sz="2400" b="1" dirty="0"/>
              <a:t>hem beceri notunun en az geçer, hem de dersin yıl sonu notunun en az geçer olması nedeniyle dersten başarılı olmuştur.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2276872"/>
            <a:ext cx="8028384" cy="2376264"/>
          </a:xfrm>
        </p:spPr>
        <p:style>
          <a:lnRef idx="1">
            <a:schemeClr val="accent2"/>
          </a:lnRef>
          <a:fillRef idx="3">
            <a:schemeClr val="accent2"/>
          </a:fillRef>
          <a:effectRef idx="2">
            <a:schemeClr val="accent2"/>
          </a:effectRef>
          <a:fontRef idx="minor">
            <a:schemeClr val="lt1"/>
          </a:fontRef>
        </p:style>
        <p:txBody>
          <a:bodyPr rtlCol="0">
            <a:normAutofit/>
          </a:bodyPr>
          <a:lstStyle/>
          <a:p>
            <a:pPr eaLnBrk="1" fontAlgn="auto" hangingPunct="1">
              <a:spcAft>
                <a:spcPts val="0"/>
              </a:spcAft>
              <a:defRPr/>
            </a:pPr>
            <a:r>
              <a:rPr lang="tr-TR" b="1" dirty="0" smtClean="0">
                <a:solidFill>
                  <a:schemeClr val="bg1"/>
                </a:solidFill>
                <a:effectLst>
                  <a:outerShdw blurRad="38100" dist="38100" dir="2700000" algn="tl">
                    <a:srgbClr val="000000"/>
                  </a:outerShdw>
                </a:effectLst>
              </a:rPr>
              <a:t> KOORDİNATÖR ÖĞRETMENLERİN GÖREVLENDİRİLMESİ</a:t>
            </a:r>
            <a:br>
              <a:rPr lang="tr-TR" b="1" dirty="0" smtClean="0">
                <a:solidFill>
                  <a:schemeClr val="bg1"/>
                </a:solidFill>
                <a:effectLst>
                  <a:outerShdw blurRad="38100" dist="38100" dir="2700000" algn="tl">
                    <a:srgbClr val="000000"/>
                  </a:outerShdw>
                </a:effectLst>
              </a:rPr>
            </a:br>
            <a:endParaRPr lang="tr-TR"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95536" y="836712"/>
            <a:ext cx="7740650" cy="5229225"/>
          </a:xfrm>
          <a:solidFill>
            <a:schemeClr val="bg1"/>
          </a:solidFill>
        </p:spPr>
        <p:txBody>
          <a:bodyPr>
            <a:normAutofit/>
          </a:bodyPr>
          <a:lstStyle/>
          <a:p>
            <a:pPr marL="274320" indent="-274320" algn="just" eaLnBrk="1" fontAlgn="auto" hangingPunct="1">
              <a:spcAft>
                <a:spcPts val="0"/>
              </a:spcAft>
              <a:buClr>
                <a:schemeClr val="accent3"/>
              </a:buClr>
              <a:buFont typeface="Wingdings 2"/>
              <a:buChar char=""/>
              <a:defRPr/>
            </a:pPr>
            <a:r>
              <a:rPr lang="tr-TR" sz="2800" b="1" dirty="0" smtClean="0">
                <a:solidFill>
                  <a:schemeClr val="tx1">
                    <a:lumMod val="95000"/>
                    <a:lumOff val="5000"/>
                  </a:schemeClr>
                </a:solidFill>
              </a:rPr>
              <a:t>İşletmelerde meslek eğitimini yapan öğrenciler için Mesleki ve Teknik Eğitim Yönetmeliğinin 267. maddesine göre norm kadro içinde bulunan atamaya esas branşı atölye, </a:t>
            </a:r>
            <a:r>
              <a:rPr lang="tr-TR" sz="2800" b="1" dirty="0" err="1" smtClean="0">
                <a:solidFill>
                  <a:schemeClr val="tx1">
                    <a:lumMod val="95000"/>
                    <a:lumOff val="5000"/>
                  </a:schemeClr>
                </a:solidFill>
              </a:rPr>
              <a:t>laboratuvar</a:t>
            </a:r>
            <a:r>
              <a:rPr lang="tr-TR" sz="2800" b="1" dirty="0" smtClean="0">
                <a:solidFill>
                  <a:schemeClr val="tx1">
                    <a:lumMod val="95000"/>
                    <a:lumOff val="5000"/>
                  </a:schemeClr>
                </a:solidFill>
              </a:rPr>
              <a:t>  ve meslek dersleri öğretmenliği olan yönetici ve öğretmenlerden koordinatör öğretmen görevlendirilir.</a:t>
            </a:r>
          </a:p>
          <a:p>
            <a:pPr marL="274320" indent="-274320" algn="just" eaLnBrk="1" fontAlgn="auto" hangingPunct="1">
              <a:spcAft>
                <a:spcPts val="0"/>
              </a:spcAft>
              <a:buClr>
                <a:schemeClr val="accent3"/>
              </a:buClr>
              <a:buFont typeface="Wingdings 2"/>
              <a:buChar char=""/>
              <a:defRPr/>
            </a:pPr>
            <a:endParaRPr lang="tr-TR" sz="2800" b="1" dirty="0" smtClean="0">
              <a:solidFill>
                <a:schemeClr val="tx1">
                  <a:lumMod val="95000"/>
                  <a:lumOff val="5000"/>
                </a:schemeClr>
              </a:solidFill>
            </a:endParaRPr>
          </a:p>
          <a:p>
            <a:pPr marL="274320" indent="-274320" algn="just" eaLnBrk="1" fontAlgn="auto" hangingPunct="1">
              <a:spcAft>
                <a:spcPts val="0"/>
              </a:spcAft>
              <a:buClr>
                <a:schemeClr val="accent3"/>
              </a:buClr>
              <a:buFont typeface="Wingdings 2"/>
              <a:buChar char=""/>
              <a:defRPr/>
            </a:pPr>
            <a:r>
              <a:rPr lang="tr-TR" sz="2800" b="1" dirty="0" smtClean="0">
                <a:solidFill>
                  <a:schemeClr val="tx1">
                    <a:lumMod val="95000"/>
                    <a:lumOff val="5000"/>
                  </a:schemeClr>
                </a:solidFill>
              </a:rPr>
              <a:t>Genel kültür branşındaki yönetici ve öğretmenlere bu kapsamda görev verilmez. </a:t>
            </a:r>
            <a:endParaRPr lang="tr-TR" sz="2800" u="sng" dirty="0" smtClean="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179512" y="980728"/>
            <a:ext cx="7740650" cy="5229225"/>
          </a:xfrm>
          <a:solidFill>
            <a:schemeClr val="bg1"/>
          </a:solidFill>
        </p:spPr>
        <p:txBody>
          <a:bodyPr/>
          <a:lstStyle/>
          <a:p>
            <a:pPr eaLnBrk="1" hangingPunct="1"/>
            <a:r>
              <a:rPr lang="tr-TR" sz="2800" b="1" i="1" dirty="0" smtClean="0"/>
              <a:t>Koordinatör öğretmenler okul dışında görevlendirildiği için Kaymakamlık Makamından onay alınarak  görevlendirme yapılır.</a:t>
            </a:r>
          </a:p>
          <a:p>
            <a:pPr eaLnBrk="1" hangingPunct="1">
              <a:buFont typeface="Wingdings 2" pitchFamily="18" charset="2"/>
              <a:buNone/>
            </a:pPr>
            <a:endParaRPr lang="tr-TR" sz="2800" b="1" i="1" dirty="0" smtClean="0"/>
          </a:p>
          <a:p>
            <a:pPr eaLnBrk="1" hangingPunct="1"/>
            <a:r>
              <a:rPr lang="tr-TR" sz="2800" b="1" i="1" dirty="0" smtClean="0"/>
              <a:t>Ayrıca Ek Ders Ücret Yönetmeliğinin 15. maddesine göre İlçe Milli Eğitim Müdürlüğünden Ücret onayı alınır.</a:t>
            </a:r>
            <a:endParaRPr lang="tr-TR" sz="28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51520" y="332656"/>
            <a:ext cx="7740650" cy="5805289"/>
          </a:xfrm>
          <a:solidFill>
            <a:schemeClr val="bg1"/>
          </a:solidFill>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tr-TR" sz="2800" b="1" i="1" dirty="0" smtClean="0"/>
              <a:t>MADDE 15</a:t>
            </a:r>
            <a:r>
              <a:rPr lang="tr-TR" sz="2800" i="1" dirty="0" smtClean="0"/>
              <a:t>- (1) İşletmelerde meslek eğitimi yapılan okul ve kurumlarda görevli yönetici ve öğretmenlerin öğrenci, çırak ve aday çırakların işyerindeki uygulamalı eğitimini izlemek, programa uygunluğunu ve sistemin iş yerindeki işlerliğini sağlamak, meslekî rehberlikte bulunmak üzere yaptıkları bu görevler ek ders görevi sayılır. </a:t>
            </a:r>
            <a:endParaRPr lang="tr-TR" sz="2800" dirty="0" smtClean="0"/>
          </a:p>
          <a:p>
            <a:pPr marL="274320" indent="-274320" eaLnBrk="1" fontAlgn="auto" hangingPunct="1">
              <a:spcAft>
                <a:spcPts val="0"/>
              </a:spcAft>
              <a:buClr>
                <a:schemeClr val="accent3"/>
              </a:buClr>
              <a:buFont typeface="Wingdings 2"/>
              <a:buChar char=""/>
              <a:defRPr/>
            </a:pPr>
            <a:r>
              <a:rPr lang="tr-TR" sz="2800" i="1" dirty="0" smtClean="0"/>
              <a:t>(2) Bu dersler, ders dağıtım çizelgelerinde “işletmelerde meslek eğitimi” adıyla gösterilir ve işletmelerin okul ve kuruma uzaklığı, öğrenci, çırak ve aday çırak sayısı gibi kıstaslar esas alınarak okul ve kurum müdürlüğünce hazırlanacak ve millî eğitim müdürlüğünce onaylanacak programlara göre haftada; </a:t>
            </a:r>
            <a:endParaRPr lang="tr-TR" sz="2800" dirty="0" smtClean="0"/>
          </a:p>
          <a:p>
            <a:pPr marL="274320" indent="-274320" eaLnBrk="1" fontAlgn="auto" hangingPunct="1">
              <a:spcAft>
                <a:spcPts val="0"/>
              </a:spcAft>
              <a:buClr>
                <a:schemeClr val="accent3"/>
              </a:buClr>
              <a:buFont typeface="Wingdings 2"/>
              <a:buChar char=""/>
              <a:defRPr/>
            </a:pPr>
            <a:r>
              <a:rPr lang="tr-TR" sz="2800" i="1" dirty="0" smtClean="0"/>
              <a:t>a) Meslekî eğitim merkezlerinde; </a:t>
            </a:r>
            <a:endParaRPr lang="tr-TR" sz="2800" dirty="0" smtClean="0"/>
          </a:p>
          <a:p>
            <a:pPr marL="274320" indent="-274320" eaLnBrk="1" fontAlgn="auto" hangingPunct="1">
              <a:spcAft>
                <a:spcPts val="0"/>
              </a:spcAft>
              <a:buClr>
                <a:schemeClr val="accent3"/>
              </a:buClr>
              <a:buFont typeface="Wingdings 2"/>
              <a:buChar char=""/>
              <a:defRPr/>
            </a:pPr>
            <a:r>
              <a:rPr lang="tr-TR" sz="2800" i="1" dirty="0" smtClean="0"/>
              <a:t>1) Büyükşehir belediyesi sınırları içindeki ilçelerde 24 saati, </a:t>
            </a:r>
            <a:endParaRPr lang="tr-TR" sz="2800" dirty="0" smtClean="0"/>
          </a:p>
          <a:p>
            <a:pPr marL="274320" indent="-274320" eaLnBrk="1" fontAlgn="auto" hangingPunct="1">
              <a:spcAft>
                <a:spcPts val="0"/>
              </a:spcAft>
              <a:buClr>
                <a:schemeClr val="accent3"/>
              </a:buClr>
              <a:buFont typeface="Wingdings 2"/>
              <a:buChar char=""/>
              <a:defRPr/>
            </a:pPr>
            <a:r>
              <a:rPr lang="tr-TR" sz="2800" i="1" dirty="0" smtClean="0"/>
              <a:t>2) Diğer il ve ilçelerde 18 saati, </a:t>
            </a:r>
            <a:endParaRPr lang="tr-TR" sz="2800" dirty="0" smtClean="0"/>
          </a:p>
          <a:p>
            <a:pPr marL="274320" indent="-274320" eaLnBrk="1" fontAlgn="auto" hangingPunct="1">
              <a:spcAft>
                <a:spcPts val="0"/>
              </a:spcAft>
              <a:buClr>
                <a:schemeClr val="accent3"/>
              </a:buClr>
              <a:buFont typeface="Wingdings 2"/>
              <a:buChar char=""/>
              <a:defRPr/>
            </a:pPr>
            <a:r>
              <a:rPr lang="tr-TR" sz="2800" i="1" dirty="0" smtClean="0"/>
              <a:t>b) Diğer okul ve kurumlarda; </a:t>
            </a:r>
            <a:endParaRPr lang="tr-TR" sz="2800" dirty="0" smtClean="0"/>
          </a:p>
          <a:p>
            <a:pPr marL="274320" indent="-274320" eaLnBrk="1" fontAlgn="auto" hangingPunct="1">
              <a:spcAft>
                <a:spcPts val="0"/>
              </a:spcAft>
              <a:buClr>
                <a:schemeClr val="accent3"/>
              </a:buClr>
              <a:buFont typeface="Wingdings 2"/>
              <a:buChar char=""/>
              <a:defRPr/>
            </a:pPr>
            <a:r>
              <a:rPr lang="tr-TR" sz="2800" i="1" dirty="0" smtClean="0"/>
              <a:t>1) Büyükşehir belediyesi sınırları içindeki ilçelerde 20 saati, </a:t>
            </a:r>
            <a:endParaRPr lang="tr-TR" sz="2800" dirty="0" smtClean="0"/>
          </a:p>
          <a:p>
            <a:pPr marL="274320" indent="-274320" eaLnBrk="1" fontAlgn="auto" hangingPunct="1">
              <a:spcAft>
                <a:spcPts val="0"/>
              </a:spcAft>
              <a:buClr>
                <a:schemeClr val="accent3"/>
              </a:buClr>
              <a:buFont typeface="Wingdings 2"/>
              <a:buChar char=""/>
              <a:defRPr/>
            </a:pPr>
            <a:r>
              <a:rPr lang="tr-TR" sz="2800" i="1" dirty="0" smtClean="0"/>
              <a:t>2) Diğer il ve ilçelerde 16 saati, </a:t>
            </a:r>
            <a:endParaRPr lang="tr-TR" sz="2800" dirty="0" smtClean="0"/>
          </a:p>
          <a:p>
            <a:pPr marL="274320" indent="-274320" eaLnBrk="1" fontAlgn="auto" hangingPunct="1">
              <a:spcAft>
                <a:spcPts val="0"/>
              </a:spcAft>
              <a:buClr>
                <a:schemeClr val="accent3"/>
              </a:buClr>
              <a:buFont typeface="Wingdings 2"/>
              <a:buChar char=""/>
              <a:defRPr/>
            </a:pPr>
            <a:r>
              <a:rPr lang="tr-TR" sz="2800" i="1" dirty="0" smtClean="0"/>
              <a:t>geçmemek üzere okutabilecekleri azamî ek ders saatleri kapsamında verilir. </a:t>
            </a:r>
            <a:endParaRPr lang="tr-TR" sz="28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323528" y="980728"/>
            <a:ext cx="7740650" cy="5229225"/>
          </a:xfrm>
          <a:solidFill>
            <a:schemeClr val="bg1"/>
          </a:solidFill>
        </p:spPr>
        <p:txBody>
          <a:bodyPr/>
          <a:lstStyle/>
          <a:p>
            <a:pPr eaLnBrk="1" hangingPunct="1"/>
            <a:endParaRPr lang="tr-TR" sz="2800" b="1" i="1" dirty="0" smtClean="0"/>
          </a:p>
          <a:p>
            <a:pPr eaLnBrk="1" hangingPunct="1"/>
            <a:endParaRPr lang="tr-TR" sz="2800" b="1" i="1" dirty="0" smtClean="0"/>
          </a:p>
          <a:p>
            <a:pPr eaLnBrk="1" hangingPunct="1"/>
            <a:r>
              <a:rPr lang="tr-TR" sz="2800" b="1" i="1" dirty="0" smtClean="0"/>
              <a:t>Koordinatör öğretmenlerin görev ve sorumlulukları Mesleki ve Teknik Eğitim Yönetmeliğinin 268. maddesinde belirtilmiştir.</a:t>
            </a:r>
            <a:endParaRPr lang="tr-TR" sz="28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851" y="333375"/>
            <a:ext cx="7632525" cy="6264275"/>
          </a:xfrm>
          <a:solidFill>
            <a:schemeClr val="bg1"/>
          </a:solidFill>
        </p:spPr>
        <p:txBody>
          <a:bodyPr>
            <a:normAutofit fontScale="55000" lnSpcReduction="20000"/>
          </a:bodyPr>
          <a:lstStyle/>
          <a:p>
            <a:pPr marL="274320" indent="-274320" eaLnBrk="1" fontAlgn="auto" hangingPunct="1">
              <a:lnSpc>
                <a:spcPct val="120000"/>
              </a:lnSpc>
              <a:spcAft>
                <a:spcPts val="0"/>
              </a:spcAft>
              <a:buClr>
                <a:schemeClr val="accent3"/>
              </a:buClr>
              <a:buFont typeface="Wingdings 2"/>
              <a:buChar char=""/>
              <a:defRPr/>
            </a:pPr>
            <a:r>
              <a:rPr lang="tr-TR" sz="2800" b="1" dirty="0" smtClean="0"/>
              <a:t>Madde 268-</a:t>
            </a:r>
            <a:r>
              <a:rPr lang="tr-TR" sz="2800" dirty="0" smtClean="0"/>
              <a:t> Koordinatör öğretmenler: </a:t>
            </a:r>
          </a:p>
          <a:p>
            <a:pPr marL="274320" indent="-274320" eaLnBrk="1" fontAlgn="auto" hangingPunct="1">
              <a:lnSpc>
                <a:spcPct val="120000"/>
              </a:lnSpc>
              <a:spcAft>
                <a:spcPts val="0"/>
              </a:spcAft>
              <a:buClr>
                <a:schemeClr val="accent3"/>
              </a:buClr>
              <a:buFont typeface="Wingdings 2"/>
              <a:buChar char=""/>
              <a:defRPr/>
            </a:pPr>
            <a:r>
              <a:rPr lang="tr-TR" sz="2800" dirty="0" smtClean="0"/>
              <a:t>a) İşletmelerde meslekî eğitim uygulamasının plânlı olarak yürütülmesini sağlamak amacıyla alınacak önlemleri belirler ve kurum müdürlüğüne bildirir. </a:t>
            </a:r>
          </a:p>
          <a:p>
            <a:pPr marL="274320" indent="-274320" eaLnBrk="1" fontAlgn="auto" hangingPunct="1">
              <a:lnSpc>
                <a:spcPct val="120000"/>
              </a:lnSpc>
              <a:spcAft>
                <a:spcPts val="0"/>
              </a:spcAft>
              <a:buClr>
                <a:schemeClr val="accent3"/>
              </a:buClr>
              <a:buFont typeface="Wingdings 2"/>
              <a:buChar char=""/>
              <a:defRPr/>
            </a:pPr>
            <a:r>
              <a:rPr lang="tr-TR" sz="2800" dirty="0" smtClean="0"/>
              <a:t>b) Öğretim programlarında, işletmelerdeki uygulamalarda ortaya çıkan sorunları belirleyerek hazırlayacağı raporu, program geliştirme çalışmalarında değerlendirilmek üzere kurum müdürlüğüne verir. </a:t>
            </a:r>
          </a:p>
          <a:p>
            <a:pPr marL="274320" indent="-274320" eaLnBrk="1" fontAlgn="auto" hangingPunct="1">
              <a:lnSpc>
                <a:spcPct val="120000"/>
              </a:lnSpc>
              <a:spcAft>
                <a:spcPts val="0"/>
              </a:spcAft>
              <a:buClr>
                <a:schemeClr val="accent3"/>
              </a:buClr>
              <a:buFont typeface="Wingdings 2"/>
              <a:buChar char=""/>
              <a:defRPr/>
            </a:pPr>
            <a:r>
              <a:rPr lang="tr-TR" sz="2800" dirty="0" smtClean="0"/>
              <a:t>c) Meslekî eğitim konusunda, işletme yetkilileri ile usta öğretici/eğitici personele rehberlikte bulunur. </a:t>
            </a:r>
          </a:p>
          <a:p>
            <a:pPr marL="274320" indent="-274320" eaLnBrk="1" fontAlgn="auto" hangingPunct="1">
              <a:lnSpc>
                <a:spcPct val="120000"/>
              </a:lnSpc>
              <a:spcAft>
                <a:spcPts val="0"/>
              </a:spcAft>
              <a:buClr>
                <a:schemeClr val="accent3"/>
              </a:buClr>
              <a:buFont typeface="Wingdings 2"/>
              <a:buChar char=""/>
              <a:defRPr/>
            </a:pPr>
            <a:r>
              <a:rPr lang="tr-TR" sz="2800" dirty="0" smtClean="0"/>
              <a:t>d) İşletmelerde beceri eğitimi gören öğrencilerin yapmış oldukları işler ile ilgili iş dosyasını kontrol eder. </a:t>
            </a:r>
          </a:p>
          <a:p>
            <a:pPr marL="274320" indent="-274320" eaLnBrk="1" fontAlgn="auto" hangingPunct="1">
              <a:lnSpc>
                <a:spcPct val="120000"/>
              </a:lnSpc>
              <a:spcAft>
                <a:spcPts val="0"/>
              </a:spcAft>
              <a:buClr>
                <a:schemeClr val="accent3"/>
              </a:buClr>
              <a:buFont typeface="Wingdings 2"/>
              <a:buChar char=""/>
              <a:defRPr/>
            </a:pPr>
            <a:r>
              <a:rPr lang="tr-TR" sz="2800" dirty="0" smtClean="0"/>
              <a:t>e) Öğrencilerin; başarı, devam-devamsızlık ve disiplin durumunu izleyerek işletme kayıtlarındaki bilgilerin, zamanında kurum müdürlüğüne iletilmesini sağlar. </a:t>
            </a:r>
          </a:p>
          <a:p>
            <a:pPr marL="274320" indent="-274320" eaLnBrk="1" fontAlgn="auto" hangingPunct="1">
              <a:lnSpc>
                <a:spcPct val="120000"/>
              </a:lnSpc>
              <a:spcAft>
                <a:spcPts val="0"/>
              </a:spcAft>
              <a:buClr>
                <a:schemeClr val="accent3"/>
              </a:buClr>
              <a:buFont typeface="Wingdings 2"/>
              <a:buChar char=""/>
              <a:defRPr/>
            </a:pPr>
            <a:r>
              <a:rPr lang="tr-TR" sz="2800" dirty="0" smtClean="0"/>
              <a:t>f) İşletme yetkilileri ile iş birliği yaparak iş yerine uyum sağlayamayan öğrencileri belirler, alınacak önlemleri kurum müdürlüğüne bildirir. </a:t>
            </a:r>
          </a:p>
          <a:p>
            <a:pPr marL="274320" indent="-274320" eaLnBrk="1" fontAlgn="auto" hangingPunct="1">
              <a:lnSpc>
                <a:spcPct val="120000"/>
              </a:lnSpc>
              <a:spcAft>
                <a:spcPts val="0"/>
              </a:spcAft>
              <a:buClr>
                <a:schemeClr val="accent3"/>
              </a:buClr>
              <a:buFont typeface="Wingdings 2"/>
              <a:buChar char=""/>
              <a:defRPr/>
            </a:pPr>
            <a:r>
              <a:rPr lang="tr-TR" sz="2800" dirty="0" smtClean="0"/>
              <a:t>g) Kurum ile işletme arasında imzalanan sözleşmenin uygulanmasında ortaya çıkan sorunları belirleyerek müdürlüğe bildirir. </a:t>
            </a:r>
          </a:p>
          <a:p>
            <a:pPr marL="274320" indent="-274320" eaLnBrk="1" fontAlgn="auto" hangingPunct="1">
              <a:lnSpc>
                <a:spcPct val="120000"/>
              </a:lnSpc>
              <a:spcAft>
                <a:spcPts val="0"/>
              </a:spcAft>
              <a:buClr>
                <a:schemeClr val="accent3"/>
              </a:buClr>
              <a:buFont typeface="Wingdings 2"/>
              <a:buChar char=""/>
              <a:defRPr/>
            </a:pPr>
            <a:r>
              <a:rPr lang="tr-TR" sz="2800" dirty="0" smtClean="0"/>
              <a:t>h) İşletme yetkilisince döneme ait puan çizelgelerinin doldurularak dönem sona ermeden 5 gün önce kurum müdürlüğüne teslim edilmesini sağlar. </a:t>
            </a:r>
          </a:p>
          <a:p>
            <a:pPr marL="274320" indent="-274320" eaLnBrk="1" fontAlgn="auto" hangingPunct="1">
              <a:lnSpc>
                <a:spcPct val="120000"/>
              </a:lnSpc>
              <a:spcAft>
                <a:spcPts val="0"/>
              </a:spcAft>
              <a:buClr>
                <a:schemeClr val="accent3"/>
              </a:buClr>
              <a:buFont typeface="Wingdings 2"/>
              <a:buChar char=""/>
              <a:defRPr/>
            </a:pPr>
            <a:r>
              <a:rPr lang="tr-TR" sz="2800" dirty="0" smtClean="0"/>
              <a:t>ı) </a:t>
            </a:r>
            <a:r>
              <a:rPr lang="tr-TR" sz="2800" b="1" dirty="0" smtClean="0"/>
              <a:t>( Ek </a:t>
            </a:r>
            <a:r>
              <a:rPr lang="tr-TR" sz="2800" b="1" dirty="0" err="1" smtClean="0"/>
              <a:t>bend</a:t>
            </a:r>
            <a:r>
              <a:rPr lang="tr-TR" sz="2800" b="1" dirty="0" smtClean="0"/>
              <a:t>: 20.9.2008/27003 RG) Koordinatörlük görevi için gittiği işletmelerde mezunları izleme ve işe yerleştirme birimi çalışmaları kapsamında gerektiğinde mezunlar ve işyeri yetkililerine anket uygular.</a:t>
            </a:r>
            <a:endParaRPr lang="tr-TR" sz="2800" dirty="0" smtClean="0"/>
          </a:p>
          <a:p>
            <a:pPr marL="274320" indent="-274320" eaLnBrk="1" fontAlgn="auto" hangingPunct="1">
              <a:lnSpc>
                <a:spcPct val="120000"/>
              </a:lnSpc>
              <a:spcAft>
                <a:spcPts val="0"/>
              </a:spcAft>
              <a:buClr>
                <a:schemeClr val="accent3"/>
              </a:buClr>
              <a:buFont typeface="Wingdings 2"/>
              <a:buChar char=""/>
              <a:defRPr/>
            </a:pPr>
            <a:r>
              <a:rPr lang="tr-TR" sz="2800" dirty="0" smtClean="0"/>
              <a:t>i) </a:t>
            </a:r>
            <a:r>
              <a:rPr lang="tr-TR" sz="2800" b="1" dirty="0" smtClean="0"/>
              <a:t>( Değişik </a:t>
            </a:r>
            <a:r>
              <a:rPr lang="tr-TR" sz="2800" b="1" dirty="0" err="1" smtClean="0"/>
              <a:t>bend</a:t>
            </a:r>
            <a:r>
              <a:rPr lang="tr-TR" sz="2800" b="1" dirty="0" smtClean="0"/>
              <a:t>: 20.9.2008/27003 RG)</a:t>
            </a:r>
            <a:r>
              <a:rPr lang="tr-TR" sz="2800" dirty="0" smtClean="0"/>
              <a:t> İşletmelerde meslekî eğitim konusunda müdürün vereceği diğer görevleri yerine getirir. </a:t>
            </a:r>
            <a:endParaRPr lang="tr-TR" sz="2800" b="1" i="1"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060575"/>
            <a:ext cx="4427538" cy="1296988"/>
          </a:xfrm>
        </p:spPr>
        <p:style>
          <a:lnRef idx="1">
            <a:schemeClr val="accent2"/>
          </a:lnRef>
          <a:fillRef idx="3">
            <a:schemeClr val="accent2"/>
          </a:fillRef>
          <a:effectRef idx="2">
            <a:schemeClr val="accent2"/>
          </a:effectRef>
          <a:fontRef idx="minor">
            <a:schemeClr val="lt1"/>
          </a:fontRef>
        </p:style>
        <p:txBody>
          <a:bodyPr rtlCol="0">
            <a:normAutofit/>
          </a:bodyPr>
          <a:lstStyle/>
          <a:p>
            <a:pPr eaLnBrk="1" fontAlgn="auto" hangingPunct="1">
              <a:spcAft>
                <a:spcPts val="0"/>
              </a:spcAft>
              <a:defRPr/>
            </a:pPr>
            <a:r>
              <a:rPr lang="tr-TR" b="1">
                <a:solidFill>
                  <a:schemeClr val="bg1"/>
                </a:solidFill>
                <a:effectLst>
                  <a:outerShdw blurRad="38100" dist="38100" dir="2700000" algn="tl">
                    <a:srgbClr val="000000"/>
                  </a:outerShdw>
                </a:effectLst>
              </a:rPr>
              <a:t>İŞ KURALLARI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395536" y="566242"/>
            <a:ext cx="7272337" cy="5472608"/>
          </a:xfrm>
        </p:spPr>
        <p:txBody>
          <a:bodyPr>
            <a:normAutofit/>
          </a:bodyPr>
          <a:lstStyle/>
          <a:p>
            <a:pPr marL="6350" indent="-6350" algn="just" eaLnBrk="1" fontAlgn="auto" hangingPunct="1">
              <a:spcAft>
                <a:spcPts val="0"/>
              </a:spcAft>
              <a:buClr>
                <a:schemeClr val="accent3"/>
              </a:buClr>
              <a:buFontTx/>
              <a:buNone/>
              <a:defRPr/>
            </a:pPr>
            <a:r>
              <a:rPr lang="tr-TR" b="1" u="sng" dirty="0" smtClean="0">
                <a:effectLst>
                  <a:outerShdw blurRad="38100" dist="38100" dir="2700000" algn="tl">
                    <a:srgbClr val="000000">
                      <a:alpha val="43137"/>
                    </a:srgbClr>
                  </a:outerShdw>
                </a:effectLst>
              </a:rPr>
              <a:t>Görünüşünüze özen gösterin</a:t>
            </a:r>
            <a:r>
              <a:rPr lang="tr-TR" dirty="0" smtClean="0">
                <a:effectLst>
                  <a:outerShdw blurRad="38100" dist="38100" dir="2700000" algn="tl">
                    <a:srgbClr val="000000">
                      <a:alpha val="43137"/>
                    </a:srgbClr>
                  </a:outerShdw>
                </a:effectLst>
              </a:rPr>
              <a:t>. </a:t>
            </a:r>
          </a:p>
          <a:p>
            <a:pPr marL="6350" indent="-6350" algn="just" eaLnBrk="1" fontAlgn="auto" hangingPunct="1">
              <a:spcAft>
                <a:spcPts val="0"/>
              </a:spcAft>
              <a:buClr>
                <a:schemeClr val="accent3"/>
              </a:buClr>
              <a:buFontTx/>
              <a:buNone/>
              <a:defRPr/>
            </a:pPr>
            <a:r>
              <a:rPr lang="tr-TR" sz="2800" dirty="0" smtClean="0"/>
              <a:t>Gayri-resmi ve uyumsuz giyinmeyin.  </a:t>
            </a:r>
          </a:p>
          <a:p>
            <a:pPr marL="6350" indent="-6350" algn="just" eaLnBrk="1" fontAlgn="auto" hangingPunct="1">
              <a:spcAft>
                <a:spcPts val="0"/>
              </a:spcAft>
              <a:buClr>
                <a:schemeClr val="accent3"/>
              </a:buClr>
              <a:buFont typeface="Wingdings 2"/>
              <a:buChar char=""/>
              <a:defRPr/>
            </a:pPr>
            <a:r>
              <a:rPr lang="tr-TR" sz="2800" dirty="0" smtClean="0"/>
              <a:t>Erkek öğrenciler, </a:t>
            </a:r>
            <a:r>
              <a:rPr lang="tr-TR" sz="2800" dirty="0" err="1" smtClean="0"/>
              <a:t>traşlı</a:t>
            </a:r>
            <a:r>
              <a:rPr lang="tr-TR" sz="2800" dirty="0" smtClean="0"/>
              <a:t> gidin, ütülü elbiseler giyin. Takım elbise altına beyaz çorap, spor ayakkabı giymeyin</a:t>
            </a:r>
            <a:r>
              <a:rPr lang="tr-TR" dirty="0" smtClean="0"/>
              <a:t>.  </a:t>
            </a:r>
          </a:p>
          <a:p>
            <a:pPr marL="6350" indent="-6350" algn="just" eaLnBrk="1" fontAlgn="auto" hangingPunct="1">
              <a:spcAft>
                <a:spcPts val="0"/>
              </a:spcAft>
              <a:buClr>
                <a:schemeClr val="accent3"/>
              </a:buClr>
              <a:buFontTx/>
              <a:buNone/>
              <a:defRPr/>
            </a:pPr>
            <a:endParaRPr lang="tr-TR" dirty="0" smtClean="0"/>
          </a:p>
          <a:p>
            <a:pPr marL="6350" indent="-6350" algn="just" eaLnBrk="1" fontAlgn="auto" hangingPunct="1">
              <a:spcAft>
                <a:spcPts val="0"/>
              </a:spcAft>
              <a:buClr>
                <a:schemeClr val="accent3"/>
              </a:buClr>
              <a:buFont typeface="Wingdings 2"/>
              <a:buChar char=""/>
              <a:defRPr/>
            </a:pPr>
            <a:endParaRPr lang="tr-TR" dirty="0" smtClean="0"/>
          </a:p>
        </p:txBody>
      </p:sp>
      <p:pic>
        <p:nvPicPr>
          <p:cNvPr id="44035" name="Picture 3"/>
          <p:cNvPicPr>
            <a:picLocks noChangeAspect="1" noChangeArrowheads="1"/>
          </p:cNvPicPr>
          <p:nvPr/>
        </p:nvPicPr>
        <p:blipFill>
          <a:blip r:embed="rId2" cstate="print"/>
          <a:srcRect/>
          <a:stretch>
            <a:fillRect/>
          </a:stretch>
        </p:blipFill>
        <p:spPr bwMode="auto">
          <a:xfrm>
            <a:off x="5076825" y="2781300"/>
            <a:ext cx="2752725"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0" y="0"/>
            <a:ext cx="9144000" cy="1143000"/>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b="1" dirty="0" smtClean="0">
                <a:effectLst>
                  <a:outerShdw blurRad="38100" dist="38100" dir="2700000" algn="tl">
                    <a:srgbClr val="C0C0C0"/>
                  </a:outerShdw>
                </a:effectLst>
              </a:rPr>
              <a:t>SÖZLEŞME</a:t>
            </a:r>
            <a:endParaRPr lang="tr-TR" b="1" dirty="0">
              <a:effectLst>
                <a:outerShdw blurRad="38100" dist="38100" dir="2700000" algn="tl">
                  <a:srgbClr val="C0C0C0"/>
                </a:outerShdw>
              </a:effectLst>
            </a:endParaRPr>
          </a:p>
        </p:txBody>
      </p:sp>
      <p:sp>
        <p:nvSpPr>
          <p:cNvPr id="11267" name="Rectangle 3"/>
          <p:cNvSpPr>
            <a:spLocks noGrp="1" noChangeArrowheads="1"/>
          </p:cNvSpPr>
          <p:nvPr>
            <p:ph idx="1"/>
          </p:nvPr>
        </p:nvSpPr>
        <p:spPr>
          <a:xfrm>
            <a:off x="457200" y="1600200"/>
            <a:ext cx="7285038" cy="4525963"/>
          </a:xfrm>
        </p:spPr>
        <p:txBody>
          <a:bodyPr rtlCol="0">
            <a:normAutofit/>
          </a:bodyPr>
          <a:lstStyle/>
          <a:p>
            <a:pPr marL="6350" indent="-6350" eaLnBrk="1" fontAlgn="auto" hangingPunct="1">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Madde 4-</a:t>
            </a:r>
            <a:r>
              <a:rPr lang="tr-TR" sz="2800" dirty="0"/>
              <a:t> </a:t>
            </a:r>
          </a:p>
          <a:p>
            <a:pPr marL="6350" indent="-6350" algn="just" eaLnBrk="1" fontAlgn="auto" hangingPunct="1">
              <a:spcAft>
                <a:spcPts val="0"/>
              </a:spcAft>
              <a:buClr>
                <a:schemeClr val="accent3"/>
              </a:buClr>
              <a:buFontTx/>
              <a:buNone/>
              <a:defRPr/>
            </a:pPr>
            <a:r>
              <a:rPr lang="tr-TR" sz="2800" dirty="0"/>
              <a:t>İşletmedeki meslek eğitimi, il millî eğitim müdürlüklerince hazırlanan ilgili öğretim yılı çalışma takvimine göre yapılır.</a:t>
            </a:r>
          </a:p>
          <a:p>
            <a:pPr marL="6350" indent="-6350" algn="just" eaLnBrk="1" fontAlgn="auto" hangingPunct="1">
              <a:spcAft>
                <a:spcPts val="0"/>
              </a:spcAft>
              <a:buClr>
                <a:schemeClr val="accent3"/>
              </a:buClr>
              <a:buFontTx/>
              <a:buNone/>
              <a:defRPr/>
            </a:pPr>
            <a:endParaRPr lang="tr-TR" sz="2800" dirty="0"/>
          </a:p>
          <a:p>
            <a:pPr marL="6350" indent="-6350" algn="just" eaLnBrk="1" fontAlgn="auto" hangingPunct="1">
              <a:spcAft>
                <a:spcPts val="0"/>
              </a:spcAft>
              <a:buClr>
                <a:schemeClr val="accent3"/>
              </a:buClr>
              <a:buFontTx/>
              <a:buNone/>
              <a:defRPr/>
            </a:pPr>
            <a:r>
              <a:rPr lang="tr-TR" sz="2800" b="1" dirty="0"/>
              <a:t>Staj başlama tarihi:</a:t>
            </a:r>
            <a:r>
              <a:rPr lang="tr-TR" sz="2800" dirty="0"/>
              <a:t> Okulun açıldığı tarihtir.</a:t>
            </a:r>
          </a:p>
          <a:p>
            <a:pPr marL="6350" indent="-6350" algn="just" eaLnBrk="1" fontAlgn="auto" hangingPunct="1">
              <a:spcAft>
                <a:spcPts val="0"/>
              </a:spcAft>
              <a:buClr>
                <a:schemeClr val="accent3"/>
              </a:buClr>
              <a:buFontTx/>
              <a:buNone/>
              <a:defRPr/>
            </a:pPr>
            <a:r>
              <a:rPr lang="tr-TR" sz="2800" b="1" dirty="0"/>
              <a:t>Staj bitiş tarihi:</a:t>
            </a:r>
            <a:r>
              <a:rPr lang="tr-TR" sz="2800" dirty="0"/>
              <a:t> Okulun kapandığı tarihtir.</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684213" y="404813"/>
            <a:ext cx="7488237" cy="3600450"/>
          </a:xfrm>
        </p:spPr>
        <p:txBody>
          <a:bodyPr/>
          <a:lstStyle/>
          <a:p>
            <a:pPr algn="just" eaLnBrk="1" hangingPunct="1">
              <a:lnSpc>
                <a:spcPct val="90000"/>
              </a:lnSpc>
              <a:buFont typeface="Arial" charset="0"/>
              <a:buChar char="•"/>
            </a:pPr>
            <a:r>
              <a:rPr lang="tr-TR" smtClean="0"/>
              <a:t>Kız öğrenciler, saçlarınız düzgün ve taranmış olarak işyerine gidin.</a:t>
            </a:r>
          </a:p>
          <a:p>
            <a:pPr algn="just" eaLnBrk="1" hangingPunct="1">
              <a:lnSpc>
                <a:spcPct val="90000"/>
              </a:lnSpc>
              <a:buFont typeface="Arial" charset="0"/>
              <a:buChar char="•"/>
            </a:pPr>
            <a:r>
              <a:rPr lang="tr-TR" smtClean="0"/>
              <a:t>Giydiğiniz gömleği 2’ci günden sonra giymeyin ve duş alarak işinize gidin.</a:t>
            </a:r>
          </a:p>
          <a:p>
            <a:pPr algn="just" eaLnBrk="1" hangingPunct="1">
              <a:lnSpc>
                <a:spcPct val="90000"/>
              </a:lnSpc>
              <a:buFont typeface="Arial" charset="0"/>
              <a:buChar char="•"/>
            </a:pPr>
            <a:r>
              <a:rPr lang="tr-TR" smtClean="0"/>
              <a:t>İşyerinde yönetici odasına girerken, kapıyı çalarak, ceketinizin düğmesini ilikleyerek girin.</a:t>
            </a:r>
          </a:p>
          <a:p>
            <a:pPr algn="just" eaLnBrk="1" hangingPunct="1">
              <a:lnSpc>
                <a:spcPct val="90000"/>
              </a:lnSpc>
              <a:buFont typeface="Arial" charset="0"/>
              <a:buChar char="•"/>
            </a:pPr>
            <a:r>
              <a:rPr lang="tr-TR" smtClean="0"/>
              <a:t>İşyerinde sandalyede otururken bacak bacak üstüne atmayın, sakız çiğnemeyin, kendinizden emin durun.</a:t>
            </a:r>
          </a:p>
          <a:p>
            <a:pPr algn="just" eaLnBrk="1" hangingPunct="1">
              <a:lnSpc>
                <a:spcPct val="90000"/>
              </a:lnSpc>
              <a:buFont typeface="Arial" charset="0"/>
              <a:buNone/>
            </a:pPr>
            <a:endParaRPr lang="tr-TR" smtClean="0"/>
          </a:p>
          <a:p>
            <a:pPr algn="just" eaLnBrk="1" hangingPunct="1">
              <a:lnSpc>
                <a:spcPct val="90000"/>
              </a:lnSpc>
              <a:buFont typeface="Arial" charset="0"/>
              <a:buChar char="•"/>
            </a:pPr>
            <a:endParaRPr lang="tr-TR" smtClean="0"/>
          </a:p>
        </p:txBody>
      </p:sp>
      <p:pic>
        <p:nvPicPr>
          <p:cNvPr id="45059" name="Picture 4"/>
          <p:cNvPicPr>
            <a:picLocks noChangeAspect="1" noChangeArrowheads="1"/>
          </p:cNvPicPr>
          <p:nvPr/>
        </p:nvPicPr>
        <p:blipFill>
          <a:blip r:embed="rId2" cstate="print"/>
          <a:srcRect/>
          <a:stretch>
            <a:fillRect/>
          </a:stretch>
        </p:blipFill>
        <p:spPr bwMode="auto">
          <a:xfrm>
            <a:off x="2411413" y="3860800"/>
            <a:ext cx="4105275" cy="2028825"/>
          </a:xfrm>
          <a:prstGeom prst="rect">
            <a:avLst/>
          </a:prstGeom>
          <a:noFill/>
          <a:ln w="9525">
            <a:noFill/>
            <a:miter lim="800000"/>
            <a:headEnd/>
            <a:tailEnd/>
          </a:ln>
        </p:spPr>
      </p:pic>
      <p:pic>
        <p:nvPicPr>
          <p:cNvPr id="45060" name="Picture 6"/>
          <p:cNvPicPr>
            <a:picLocks noChangeAspect="1" noChangeArrowheads="1"/>
          </p:cNvPicPr>
          <p:nvPr/>
        </p:nvPicPr>
        <p:blipFill>
          <a:blip r:embed="rId3" cstate="print"/>
          <a:srcRect/>
          <a:stretch>
            <a:fillRect/>
          </a:stretch>
        </p:blipFill>
        <p:spPr bwMode="auto">
          <a:xfrm>
            <a:off x="1000125" y="4214813"/>
            <a:ext cx="714375" cy="177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692150"/>
            <a:ext cx="8229600" cy="2952750"/>
          </a:xfrm>
        </p:spPr>
        <p:txBody>
          <a:bodyPr rtlCol="0">
            <a:normAutofit fontScale="77500" lnSpcReduction="20000"/>
          </a:bodyPr>
          <a:lstStyle/>
          <a:p>
            <a:pPr marL="274320" indent="-274320" algn="just" eaLnBrk="1" fontAlgn="auto" hangingPunct="1">
              <a:lnSpc>
                <a:spcPct val="90000"/>
              </a:lnSpc>
              <a:spcAft>
                <a:spcPts val="0"/>
              </a:spcAft>
              <a:buClr>
                <a:schemeClr val="accent3"/>
              </a:buClr>
              <a:buFont typeface="Arial" pitchFamily="34" charset="0"/>
              <a:buChar char="•"/>
              <a:defRPr/>
            </a:pPr>
            <a:r>
              <a:rPr lang="tr-TR" dirty="0" smtClean="0"/>
              <a:t>İşyerinde, yönetici masasına dayanarak kesinlikle konuşmayın.</a:t>
            </a:r>
          </a:p>
          <a:p>
            <a:pPr marL="274320" indent="-274320" algn="just" eaLnBrk="1" fontAlgn="auto" hangingPunct="1">
              <a:lnSpc>
                <a:spcPct val="90000"/>
              </a:lnSpc>
              <a:spcAft>
                <a:spcPts val="0"/>
              </a:spcAft>
              <a:buClr>
                <a:schemeClr val="accent3"/>
              </a:buClr>
              <a:buFont typeface="Arial" pitchFamily="34" charset="0"/>
              <a:buChar char="•"/>
              <a:defRPr/>
            </a:pPr>
            <a:endParaRPr lang="tr-TR" dirty="0" smtClean="0"/>
          </a:p>
          <a:p>
            <a:pPr marL="274320" indent="-274320" algn="just" eaLnBrk="1" fontAlgn="auto" hangingPunct="1">
              <a:lnSpc>
                <a:spcPct val="90000"/>
              </a:lnSpc>
              <a:spcAft>
                <a:spcPts val="0"/>
              </a:spcAft>
              <a:buClr>
                <a:schemeClr val="accent3"/>
              </a:buClr>
              <a:buFont typeface="Arial" pitchFamily="34" charset="0"/>
              <a:buChar char="•"/>
              <a:defRPr/>
            </a:pPr>
            <a:endParaRPr lang="tr-TR" dirty="0" smtClean="0"/>
          </a:p>
          <a:p>
            <a:pPr marL="274320" indent="-274320" algn="just" eaLnBrk="1" fontAlgn="auto" hangingPunct="1">
              <a:lnSpc>
                <a:spcPct val="90000"/>
              </a:lnSpc>
              <a:spcAft>
                <a:spcPts val="0"/>
              </a:spcAft>
              <a:buClr>
                <a:schemeClr val="accent3"/>
              </a:buClr>
              <a:buFont typeface="Arial" pitchFamily="34" charset="0"/>
              <a:buChar char="•"/>
              <a:defRPr/>
            </a:pPr>
            <a:endParaRPr lang="tr-TR" dirty="0" smtClean="0"/>
          </a:p>
          <a:p>
            <a:pPr marL="274320" indent="-274320" algn="just" eaLnBrk="1" fontAlgn="auto" hangingPunct="1">
              <a:lnSpc>
                <a:spcPct val="90000"/>
              </a:lnSpc>
              <a:spcAft>
                <a:spcPts val="0"/>
              </a:spcAft>
              <a:buClr>
                <a:schemeClr val="accent3"/>
              </a:buClr>
              <a:buFont typeface="Arial" pitchFamily="34" charset="0"/>
              <a:buChar char="•"/>
              <a:defRPr/>
            </a:pPr>
            <a:endParaRPr lang="tr-TR" dirty="0" smtClean="0"/>
          </a:p>
          <a:p>
            <a:pPr marL="274320" indent="-274320" algn="just" eaLnBrk="1" fontAlgn="auto" hangingPunct="1">
              <a:lnSpc>
                <a:spcPct val="90000"/>
              </a:lnSpc>
              <a:spcAft>
                <a:spcPts val="0"/>
              </a:spcAft>
              <a:buClr>
                <a:schemeClr val="accent3"/>
              </a:buClr>
              <a:buFont typeface="Arial" pitchFamily="34" charset="0"/>
              <a:buChar char="•"/>
              <a:defRPr/>
            </a:pPr>
            <a:endParaRPr lang="tr-TR" dirty="0" smtClean="0"/>
          </a:p>
          <a:p>
            <a:pPr marL="274320" indent="-274320" algn="just" eaLnBrk="1" fontAlgn="auto" hangingPunct="1">
              <a:lnSpc>
                <a:spcPct val="90000"/>
              </a:lnSpc>
              <a:spcAft>
                <a:spcPts val="0"/>
              </a:spcAft>
              <a:buClr>
                <a:schemeClr val="accent3"/>
              </a:buClr>
              <a:buFont typeface="Arial" pitchFamily="34" charset="0"/>
              <a:buChar char="•"/>
              <a:defRPr/>
            </a:pPr>
            <a:endParaRPr lang="tr-TR" dirty="0" smtClean="0"/>
          </a:p>
          <a:p>
            <a:pPr marL="274320" indent="-274320" algn="just" eaLnBrk="1" fontAlgn="auto" hangingPunct="1">
              <a:lnSpc>
                <a:spcPct val="90000"/>
              </a:lnSpc>
              <a:spcAft>
                <a:spcPts val="0"/>
              </a:spcAft>
              <a:buClr>
                <a:schemeClr val="accent3"/>
              </a:buClr>
              <a:buFont typeface="Arial" pitchFamily="34" charset="0"/>
              <a:buChar char="•"/>
              <a:defRPr/>
            </a:pPr>
            <a:endParaRPr lang="tr-TR" dirty="0" smtClean="0"/>
          </a:p>
          <a:p>
            <a:pPr marL="274320" indent="-274320" algn="just" eaLnBrk="1" fontAlgn="auto" hangingPunct="1">
              <a:lnSpc>
                <a:spcPct val="90000"/>
              </a:lnSpc>
              <a:spcAft>
                <a:spcPts val="0"/>
              </a:spcAft>
              <a:buClr>
                <a:schemeClr val="accent3"/>
              </a:buClr>
              <a:buFont typeface="Arial" pitchFamily="34" charset="0"/>
              <a:buChar char="•"/>
              <a:defRPr/>
            </a:pPr>
            <a:r>
              <a:rPr lang="tr-TR" dirty="0" smtClean="0"/>
              <a:t>Kot pantolon vs. biçimde işyerine görüşmeye gitmeyin.</a:t>
            </a:r>
          </a:p>
          <a:p>
            <a:pPr marL="274320" indent="-274320" eaLnBrk="1" fontAlgn="auto" hangingPunct="1">
              <a:spcAft>
                <a:spcPts val="0"/>
              </a:spcAft>
              <a:buClr>
                <a:schemeClr val="accent3"/>
              </a:buClr>
              <a:buFont typeface="Arial" pitchFamily="34" charset="0"/>
              <a:buNone/>
              <a:defRPr/>
            </a:pPr>
            <a:endParaRPr lang="tr-TR" dirty="0"/>
          </a:p>
        </p:txBody>
      </p:sp>
      <p:pic>
        <p:nvPicPr>
          <p:cNvPr id="46083" name="Picture 3"/>
          <p:cNvPicPr>
            <a:picLocks noChangeAspect="1" noChangeArrowheads="1"/>
          </p:cNvPicPr>
          <p:nvPr/>
        </p:nvPicPr>
        <p:blipFill>
          <a:blip r:embed="rId2" cstate="print"/>
          <a:srcRect/>
          <a:stretch>
            <a:fillRect/>
          </a:stretch>
        </p:blipFill>
        <p:spPr bwMode="auto">
          <a:xfrm>
            <a:off x="3635375" y="3429000"/>
            <a:ext cx="1644650" cy="2286000"/>
          </a:xfrm>
          <a:prstGeom prst="rect">
            <a:avLst/>
          </a:prstGeom>
          <a:noFill/>
          <a:ln w="9525">
            <a:noFill/>
            <a:miter lim="800000"/>
            <a:headEnd/>
            <a:tailEnd/>
          </a:ln>
        </p:spPr>
      </p:pic>
      <p:pic>
        <p:nvPicPr>
          <p:cNvPr id="46084" name="Picture 4"/>
          <p:cNvPicPr>
            <a:picLocks noChangeAspect="1" noChangeArrowheads="1"/>
          </p:cNvPicPr>
          <p:nvPr/>
        </p:nvPicPr>
        <p:blipFill>
          <a:blip r:embed="rId3" cstate="print"/>
          <a:srcRect/>
          <a:stretch>
            <a:fillRect/>
          </a:stretch>
        </p:blipFill>
        <p:spPr bwMode="auto">
          <a:xfrm>
            <a:off x="2555875" y="1052513"/>
            <a:ext cx="3519488" cy="194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0" y="0"/>
            <a:ext cx="9144000" cy="1484313"/>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sz="4000" b="1" dirty="0">
                <a:effectLst>
                  <a:outerShdw blurRad="38100" dist="38100" dir="2700000" algn="tl">
                    <a:srgbClr val="C0C0C0"/>
                  </a:outerShdw>
                </a:effectLst>
              </a:rPr>
              <a:t>ÖĞRENCİNİN GÖREV VE SORUMLULUKLARI</a:t>
            </a:r>
          </a:p>
        </p:txBody>
      </p:sp>
      <p:sp>
        <p:nvSpPr>
          <p:cNvPr id="18435" name="Rectangle 3"/>
          <p:cNvSpPr>
            <a:spLocks noGrp="1" noChangeArrowheads="1"/>
          </p:cNvSpPr>
          <p:nvPr>
            <p:ph idx="1"/>
          </p:nvPr>
        </p:nvSpPr>
        <p:spPr>
          <a:xfrm>
            <a:off x="900113" y="1412875"/>
            <a:ext cx="7200900" cy="5257800"/>
          </a:xfrm>
        </p:spPr>
        <p:txBody>
          <a:bodyPr rtlCol="0">
            <a:normAutofit/>
          </a:bodyPr>
          <a:lstStyle/>
          <a:p>
            <a:pPr marL="0" indent="0" algn="just" eaLnBrk="1" fontAlgn="auto" hangingPunct="1">
              <a:lnSpc>
                <a:spcPct val="80000"/>
              </a:lnSpc>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Madde 27- </a:t>
            </a:r>
          </a:p>
          <a:p>
            <a:pPr marL="0" indent="0" algn="just" eaLnBrk="1" fontAlgn="auto" hangingPunct="1">
              <a:lnSpc>
                <a:spcPct val="80000"/>
              </a:lnSpc>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a)</a:t>
            </a:r>
            <a:r>
              <a:rPr lang="tr-TR" sz="2800" dirty="0"/>
              <a:t> İş yerinin şartlarına, kılık kıyafet ve çalışma düzenine uymak,</a:t>
            </a:r>
          </a:p>
          <a:p>
            <a:pPr marL="0" indent="0" algn="just" eaLnBrk="1" fontAlgn="auto" hangingPunct="1">
              <a:lnSpc>
                <a:spcPct val="80000"/>
              </a:lnSpc>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b)</a:t>
            </a:r>
            <a:r>
              <a:rPr lang="tr-TR" sz="2800" dirty="0"/>
              <a:t> İş yerine ait sır ve özellikleri başkasına söylememek,</a:t>
            </a:r>
          </a:p>
          <a:p>
            <a:pPr marL="0" indent="0" algn="just" eaLnBrk="1" fontAlgn="auto" hangingPunct="1">
              <a:lnSpc>
                <a:spcPct val="80000"/>
              </a:lnSpc>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c)</a:t>
            </a:r>
            <a:r>
              <a:rPr lang="tr-TR" sz="2800" dirty="0"/>
              <a:t> Greve katılmamak,</a:t>
            </a:r>
          </a:p>
          <a:p>
            <a:pPr marL="0" indent="0" algn="just" eaLnBrk="1" fontAlgn="auto" hangingPunct="1">
              <a:lnSpc>
                <a:spcPct val="80000"/>
              </a:lnSpc>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d)</a:t>
            </a:r>
            <a:r>
              <a:rPr lang="tr-TR" sz="2800" dirty="0"/>
              <a:t> Eğitime düzenli olarak devam etmek,</a:t>
            </a:r>
          </a:p>
          <a:p>
            <a:pPr marL="0" indent="0" algn="just" eaLnBrk="1" fontAlgn="auto" hangingPunct="1">
              <a:lnSpc>
                <a:spcPct val="80000"/>
              </a:lnSpc>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e)</a:t>
            </a:r>
            <a:r>
              <a:rPr lang="tr-TR" sz="2800" dirty="0"/>
              <a:t> Meslek Eğitimi ile ilgili iş dosyası tutmak,</a:t>
            </a:r>
          </a:p>
          <a:p>
            <a:pPr marL="0" indent="0" algn="just" eaLnBrk="1" fontAlgn="auto" hangingPunct="1">
              <a:lnSpc>
                <a:spcPct val="80000"/>
              </a:lnSpc>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f)</a:t>
            </a:r>
            <a:r>
              <a:rPr lang="tr-TR" sz="2800" dirty="0"/>
              <a:t> İşletmede meslek eğitimi yaptığı günlerde aldığı sağlık raporunu, özrünün sona erdiği tarihten itibaren işletmeye bilgi vermek ve </a:t>
            </a:r>
            <a:r>
              <a:rPr lang="tr-TR" sz="2800" u="sng" dirty="0"/>
              <a:t>en geç yedi gün içinde</a:t>
            </a:r>
            <a:r>
              <a:rPr lang="tr-TR" sz="2800" dirty="0"/>
              <a:t> okul idaresine teslim etmek.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0" y="0"/>
            <a:ext cx="9144000" cy="1143000"/>
          </a:xfrm>
          <a:gradFill rotWithShape="1">
            <a:gsLst>
              <a:gs pos="0">
                <a:schemeClr val="accent2"/>
              </a:gs>
              <a:gs pos="100000">
                <a:schemeClr val="bg1"/>
              </a:gs>
            </a:gsLst>
            <a:lin ang="5400000" scaled="1"/>
          </a:gradFill>
        </p:spPr>
        <p:txBody>
          <a:bodyPr rtlCol="0">
            <a:normAutofit fontScale="90000"/>
          </a:bodyPr>
          <a:lstStyle/>
          <a:p>
            <a:pPr eaLnBrk="1" fontAlgn="auto" hangingPunct="1">
              <a:spcAft>
                <a:spcPts val="0"/>
              </a:spcAft>
              <a:defRPr/>
            </a:pPr>
            <a:r>
              <a:rPr lang="tr-TR" sz="4000" b="1" dirty="0">
                <a:effectLst>
                  <a:outerShdw blurRad="38100" dist="38100" dir="2700000" algn="tl">
                    <a:srgbClr val="C0C0C0"/>
                  </a:outerShdw>
                </a:effectLst>
              </a:rPr>
              <a:t>ÖĞRENCİNİN GÖREV VE SORUMLULUKLARI</a:t>
            </a:r>
          </a:p>
        </p:txBody>
      </p:sp>
      <p:sp>
        <p:nvSpPr>
          <p:cNvPr id="3" name="2 İçerik Yer Tutucusu"/>
          <p:cNvSpPr>
            <a:spLocks noGrp="1"/>
          </p:cNvSpPr>
          <p:nvPr>
            <p:ph idx="1"/>
          </p:nvPr>
        </p:nvSpPr>
        <p:spPr>
          <a:xfrm>
            <a:off x="323850" y="1196975"/>
            <a:ext cx="7704534" cy="5184353"/>
          </a:xfrm>
        </p:spPr>
        <p:txBody>
          <a:bodyPr rtlCol="0">
            <a:normAutofit fontScale="92500" lnSpcReduction="10000"/>
          </a:bodyPr>
          <a:lstStyle/>
          <a:p>
            <a:pPr marL="274320" indent="-274320" algn="just" eaLnBrk="1" fontAlgn="auto" hangingPunct="1">
              <a:lnSpc>
                <a:spcPct val="80000"/>
              </a:lnSpc>
              <a:spcAft>
                <a:spcPts val="0"/>
              </a:spcAft>
              <a:buClr>
                <a:schemeClr val="accent3"/>
              </a:buClr>
              <a:buFont typeface="Arial" pitchFamily="34" charset="0"/>
              <a:buChar char="•"/>
              <a:defRPr/>
            </a:pPr>
            <a:r>
              <a:rPr lang="tr-TR" sz="2800" dirty="0" smtClean="0"/>
              <a:t>İş yerinde uygulanan kılık kıyafet uygulaması sizler için de geçerlidir.</a:t>
            </a:r>
          </a:p>
          <a:p>
            <a:pPr marL="274320" indent="-274320" algn="just" eaLnBrk="1" fontAlgn="auto" hangingPunct="1">
              <a:lnSpc>
                <a:spcPct val="80000"/>
              </a:lnSpc>
              <a:spcAft>
                <a:spcPts val="0"/>
              </a:spcAft>
              <a:buClr>
                <a:schemeClr val="accent3"/>
              </a:buClr>
              <a:buFont typeface="Arial" pitchFamily="34" charset="0"/>
              <a:buNone/>
              <a:defRPr/>
            </a:pPr>
            <a:endParaRPr lang="tr-TR" sz="2800" dirty="0" smtClean="0"/>
          </a:p>
          <a:p>
            <a:pPr marL="274320" indent="-274320" eaLnBrk="1" fontAlgn="auto" hangingPunct="1">
              <a:lnSpc>
                <a:spcPct val="80000"/>
              </a:lnSpc>
              <a:spcAft>
                <a:spcPts val="0"/>
              </a:spcAft>
              <a:buClr>
                <a:schemeClr val="accent3"/>
              </a:buClr>
              <a:buFont typeface="Wingdings" pitchFamily="2" charset="2"/>
              <a:buNone/>
              <a:defRPr/>
            </a:pPr>
            <a:r>
              <a:rPr lang="tr-TR" b="1" u="sng" dirty="0" smtClean="0">
                <a:solidFill>
                  <a:srgbClr val="FF0000"/>
                </a:solidFill>
              </a:rPr>
              <a:t>Bayanlar için</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Çorapsız ayakkabı,</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Sandalet,</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Spor ayakkabısı, terlik tipi ayakkabı</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Ceketsiz giyilen kolsuz gömlek,</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Şort,</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Dar bluzlar,</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Vücudu saran </a:t>
            </a:r>
            <a:r>
              <a:rPr lang="tr-TR" b="1" dirty="0" err="1" smtClean="0"/>
              <a:t>likralı</a:t>
            </a:r>
            <a:r>
              <a:rPr lang="tr-TR" b="1" dirty="0" smtClean="0"/>
              <a:t> kumaştan yapılmış giysiler,</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Derin yırtmaçlı etek, mini etek,</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Deri pantolon ya da etek,</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Eşofman.</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Dövme ve abartılı takılar takılmamalıdır.</a:t>
            </a:r>
            <a:endParaRPr lang="tr-TR" sz="2800" dirty="0" smtClean="0"/>
          </a:p>
          <a:p>
            <a:pPr marL="274320" indent="-274320" eaLnBrk="1" fontAlgn="auto" hangingPunct="1">
              <a:spcAft>
                <a:spcPts val="0"/>
              </a:spcAft>
              <a:buClr>
                <a:schemeClr val="accent3"/>
              </a:buClr>
              <a:buFont typeface="Arial" pitchFamily="34" charset="0"/>
              <a:buNone/>
              <a:defRPr/>
            </a:pPr>
            <a:endParaRPr lang="tr-T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0" y="0"/>
            <a:ext cx="9144000" cy="1143000"/>
          </a:xfrm>
          <a:gradFill rotWithShape="1">
            <a:gsLst>
              <a:gs pos="0">
                <a:schemeClr val="accent2"/>
              </a:gs>
              <a:gs pos="100000">
                <a:schemeClr val="bg1"/>
              </a:gs>
            </a:gsLst>
            <a:lin ang="5400000" scaled="1"/>
          </a:gradFill>
        </p:spPr>
        <p:txBody>
          <a:bodyPr rtlCol="0">
            <a:normAutofit fontScale="90000"/>
          </a:bodyPr>
          <a:lstStyle/>
          <a:p>
            <a:pPr eaLnBrk="1" fontAlgn="auto" hangingPunct="1">
              <a:spcAft>
                <a:spcPts val="0"/>
              </a:spcAft>
              <a:defRPr/>
            </a:pPr>
            <a:r>
              <a:rPr lang="tr-TR" sz="4000" b="1" dirty="0">
                <a:effectLst>
                  <a:outerShdw blurRad="38100" dist="38100" dir="2700000" algn="tl">
                    <a:srgbClr val="C0C0C0"/>
                  </a:outerShdw>
                </a:effectLst>
              </a:rPr>
              <a:t>ÖĞRENCİNİN GÖREV VE SORUMLULUKLARI</a:t>
            </a:r>
          </a:p>
        </p:txBody>
      </p:sp>
      <p:sp>
        <p:nvSpPr>
          <p:cNvPr id="3" name="2 İçerik Yer Tutucusu"/>
          <p:cNvSpPr>
            <a:spLocks noGrp="1"/>
          </p:cNvSpPr>
          <p:nvPr>
            <p:ph idx="1"/>
          </p:nvPr>
        </p:nvSpPr>
        <p:spPr>
          <a:xfrm>
            <a:off x="395288" y="1125538"/>
            <a:ext cx="7561088" cy="5039766"/>
          </a:xfrm>
        </p:spPr>
        <p:txBody>
          <a:bodyPr rtlCol="0">
            <a:normAutofit lnSpcReduction="10000"/>
          </a:bodyPr>
          <a:lstStyle/>
          <a:p>
            <a:pPr marL="274320" indent="-274320" eaLnBrk="1" fontAlgn="auto" hangingPunct="1">
              <a:lnSpc>
                <a:spcPct val="80000"/>
              </a:lnSpc>
              <a:spcAft>
                <a:spcPts val="0"/>
              </a:spcAft>
              <a:buClr>
                <a:schemeClr val="accent3"/>
              </a:buClr>
              <a:buFont typeface="Wingdings" pitchFamily="2" charset="2"/>
              <a:buNone/>
              <a:defRPr/>
            </a:pPr>
            <a:r>
              <a:rPr lang="tr-TR" b="1" u="sng" dirty="0" smtClean="0">
                <a:solidFill>
                  <a:srgbClr val="FF0000"/>
                </a:solidFill>
              </a:rPr>
              <a:t>Erkekler için</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Çorapsız ayakkabı,</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Sandalet,</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Spor ayakkabısı, terlik tipi ayakkabı</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Baskılı yazılı tişört,</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Yakasız manşetsiz gömlek</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Ceketle kravatsız gömlek,</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Kemersiz pantolon,</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Ceket içine polo, V, bisiklet yaka triko ya da pamuklu üst kıyafetler,</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Takı, </a:t>
            </a:r>
          </a:p>
          <a:p>
            <a:pPr marL="274320" indent="-274320" eaLnBrk="1" fontAlgn="auto" hangingPunct="1">
              <a:lnSpc>
                <a:spcPct val="80000"/>
              </a:lnSpc>
              <a:spcAft>
                <a:spcPts val="0"/>
              </a:spcAft>
              <a:buClr>
                <a:schemeClr val="accent3"/>
              </a:buClr>
              <a:buFont typeface="Arial" pitchFamily="34" charset="0"/>
              <a:buChar char="•"/>
              <a:defRPr/>
            </a:pPr>
            <a:r>
              <a:rPr lang="tr-TR" b="1" dirty="0" err="1" smtClean="0"/>
              <a:t>Traşsız</a:t>
            </a:r>
            <a:r>
              <a:rPr lang="tr-TR" b="1" dirty="0" smtClean="0"/>
              <a:t> kirli sakal,</a:t>
            </a:r>
          </a:p>
          <a:p>
            <a:pPr marL="274320" indent="-274320" eaLnBrk="1" fontAlgn="auto" hangingPunct="1">
              <a:lnSpc>
                <a:spcPct val="80000"/>
              </a:lnSpc>
              <a:spcAft>
                <a:spcPts val="0"/>
              </a:spcAft>
              <a:buClr>
                <a:schemeClr val="accent3"/>
              </a:buClr>
              <a:buFont typeface="Arial" pitchFamily="34" charset="0"/>
              <a:buChar char="•"/>
              <a:defRPr/>
            </a:pPr>
            <a:r>
              <a:rPr lang="tr-TR" b="1" dirty="0" smtClean="0"/>
              <a:t>Eşofman giyilmemelidir.</a:t>
            </a:r>
          </a:p>
          <a:p>
            <a:pPr marL="274320" indent="-274320" eaLnBrk="1" fontAlgn="auto" hangingPunct="1">
              <a:spcAft>
                <a:spcPts val="0"/>
              </a:spcAft>
              <a:buClr>
                <a:schemeClr val="accent3"/>
              </a:buClr>
              <a:buFont typeface="Arial" pitchFamily="34" charset="0"/>
              <a:buNone/>
              <a:defRPr/>
            </a:pP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276872"/>
            <a:ext cx="6156176" cy="1224136"/>
          </a:xfrm>
        </p:spPr>
        <p:style>
          <a:lnRef idx="1">
            <a:schemeClr val="accent2"/>
          </a:lnRef>
          <a:fillRef idx="3">
            <a:schemeClr val="accent2"/>
          </a:fillRef>
          <a:effectRef idx="2">
            <a:schemeClr val="accent2"/>
          </a:effectRef>
          <a:fontRef idx="minor">
            <a:schemeClr val="lt1"/>
          </a:fontRef>
        </p:style>
        <p:txBody>
          <a:bodyPr rtlCol="0">
            <a:normAutofit/>
          </a:bodyPr>
          <a:lstStyle/>
          <a:p>
            <a:pPr eaLnBrk="1" fontAlgn="auto" hangingPunct="1">
              <a:spcAft>
                <a:spcPts val="0"/>
              </a:spcAft>
              <a:defRPr/>
            </a:pPr>
            <a:r>
              <a:rPr lang="tr-TR" b="1" dirty="0" smtClean="0">
                <a:solidFill>
                  <a:schemeClr val="bg1"/>
                </a:solidFill>
                <a:effectLst>
                  <a:outerShdw blurRad="38100" dist="38100" dir="2700000" algn="tl">
                    <a:srgbClr val="000000"/>
                  </a:outerShdw>
                </a:effectLst>
              </a:rPr>
              <a:t>SIKÇA SORULAN SORULAR</a:t>
            </a:r>
            <a:endParaRPr lang="tr-TR"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851" y="333375"/>
            <a:ext cx="7776542" cy="6264275"/>
          </a:xfrm>
          <a:solidFill>
            <a:schemeClr val="bg1"/>
          </a:solidFill>
        </p:spPr>
        <p:txBody>
          <a:bodyPr>
            <a:normAutofit/>
          </a:bodyPr>
          <a:lstStyle/>
          <a:p>
            <a:pPr marL="274320" indent="-274320" eaLnBrk="1" fontAlgn="auto" hangingPunct="1">
              <a:spcAft>
                <a:spcPts val="0"/>
              </a:spcAft>
              <a:buClr>
                <a:schemeClr val="accent3"/>
              </a:buClr>
              <a:buFont typeface="Wingdings 2"/>
              <a:buNone/>
              <a:defRPr/>
            </a:pPr>
            <a:endParaRPr lang="tr-TR" sz="2800" b="1" i="1" dirty="0" smtClean="0"/>
          </a:p>
          <a:p>
            <a:pPr eaLnBrk="1" hangingPunct="1">
              <a:lnSpc>
                <a:spcPct val="150000"/>
              </a:lnSpc>
              <a:defRPr/>
            </a:pPr>
            <a:r>
              <a:rPr lang="tr-TR" sz="1800" b="1" u="sng" dirty="0" smtClean="0"/>
              <a:t>SORU 1:</a:t>
            </a:r>
            <a:r>
              <a:rPr lang="tr-TR" sz="1800" dirty="0" smtClean="0"/>
              <a:t> </a:t>
            </a:r>
            <a:r>
              <a:rPr lang="tr-TR" sz="1800" b="1" dirty="0" smtClean="0"/>
              <a:t>Sigorta primlerimiz okul tarafından ödenmesine rağmen S.S.K.’ </a:t>
            </a:r>
            <a:r>
              <a:rPr lang="tr-TR" sz="1800" b="1" dirty="0" err="1" smtClean="0"/>
              <a:t>nın</a:t>
            </a:r>
            <a:r>
              <a:rPr lang="tr-TR" sz="1800" b="1" dirty="0" smtClean="0"/>
              <a:t> internet sitesinde sigorta sicil numaram ile sorgulama yaptığımda sigorta primlerimizin dökümü çıkmıyor?</a:t>
            </a:r>
            <a:endParaRPr lang="tr-TR" sz="1800" dirty="0" smtClean="0"/>
          </a:p>
          <a:p>
            <a:pPr marL="0" indent="0" eaLnBrk="1" hangingPunct="1">
              <a:lnSpc>
                <a:spcPct val="150000"/>
              </a:lnSpc>
              <a:buNone/>
              <a:defRPr/>
            </a:pPr>
            <a:r>
              <a:rPr lang="tr-TR" sz="1800" dirty="0" smtClean="0"/>
              <a:t>	</a:t>
            </a:r>
          </a:p>
          <a:p>
            <a:pPr eaLnBrk="1" hangingPunct="1">
              <a:lnSpc>
                <a:spcPct val="150000"/>
              </a:lnSpc>
              <a:defRPr/>
            </a:pPr>
            <a:r>
              <a:rPr lang="tr-TR" sz="1800" u="sng" dirty="0" smtClean="0"/>
              <a:t>CEVAP 1:</a:t>
            </a:r>
            <a:r>
              <a:rPr lang="tr-TR" sz="1800" dirty="0" smtClean="0"/>
              <a:t> S.S.K.’ </a:t>
            </a:r>
            <a:r>
              <a:rPr lang="tr-TR" sz="1800" dirty="0" err="1" smtClean="0"/>
              <a:t>nın</a:t>
            </a:r>
            <a:r>
              <a:rPr lang="tr-TR" sz="1800" dirty="0" smtClean="0"/>
              <a:t> internet sitesindeki sorgulamada sadece tam sigorta pozisyonunda olan sigorta primleri çıkar. Bizim sigorta statümüz “çırak ve aday öğrenciler için İş kazaları ve meslek hastalıkları ile hastalık sigortası” olup sigorta pozisyon numarası “07” </a:t>
            </a:r>
            <a:r>
              <a:rPr lang="tr-TR" sz="1800" dirty="0" err="1" smtClean="0"/>
              <a:t>dir</a:t>
            </a:r>
            <a:r>
              <a:rPr lang="tr-TR" sz="1800" dirty="0" smtClean="0"/>
              <a:t>. Dolayısıyla böyle bir durum, primlerin yatmamasından değil sigorta pozisyonundan kaynaklanmaktadır.</a:t>
            </a:r>
          </a:p>
          <a:p>
            <a:pPr marL="0" indent="0" eaLnBrk="1" hangingPunct="1">
              <a:buNone/>
              <a:defRPr/>
            </a:pPr>
            <a:endParaRPr lang="tr-TR" sz="1800" dirty="0" smtClean="0"/>
          </a:p>
          <a:p>
            <a:pPr marL="0" indent="0" eaLnBrk="1" hangingPunct="1">
              <a:buNone/>
              <a:defRPr/>
            </a:pPr>
            <a:endParaRPr lang="tr-TR" sz="1800" dirty="0" smtClean="0"/>
          </a:p>
          <a:p>
            <a:pPr marL="0" indent="0" eaLnBrk="1" hangingPunct="1">
              <a:buNone/>
              <a:defRPr/>
            </a:pPr>
            <a:endParaRPr lang="tr-TR" sz="1800"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851" y="333375"/>
            <a:ext cx="7704534" cy="6264275"/>
          </a:xfrm>
          <a:solidFill>
            <a:schemeClr val="bg1"/>
          </a:solidFill>
        </p:spPr>
        <p:txBody>
          <a:bodyPr>
            <a:normAutofit/>
          </a:bodyPr>
          <a:lstStyle/>
          <a:p>
            <a:pPr marL="274320" indent="-274320" eaLnBrk="1" fontAlgn="auto" hangingPunct="1">
              <a:spcAft>
                <a:spcPts val="0"/>
              </a:spcAft>
              <a:buClr>
                <a:schemeClr val="accent3"/>
              </a:buClr>
              <a:buFont typeface="Wingdings 2"/>
              <a:buNone/>
              <a:defRPr/>
            </a:pPr>
            <a:endParaRPr lang="tr-TR" sz="2800" b="1" i="1" dirty="0" smtClean="0"/>
          </a:p>
          <a:p>
            <a:pPr marL="0" indent="0" eaLnBrk="1" hangingPunct="1">
              <a:buNone/>
              <a:defRPr/>
            </a:pPr>
            <a:endParaRPr lang="tr-TR" sz="1800" dirty="0" smtClean="0"/>
          </a:p>
          <a:p>
            <a:pPr marL="0" indent="0" eaLnBrk="1" hangingPunct="1">
              <a:buNone/>
              <a:defRPr/>
            </a:pPr>
            <a:endParaRPr lang="tr-TR" sz="1800" dirty="0" smtClean="0"/>
          </a:p>
          <a:p>
            <a:pPr eaLnBrk="1" hangingPunct="1">
              <a:lnSpc>
                <a:spcPct val="150000"/>
              </a:lnSpc>
              <a:defRPr/>
            </a:pPr>
            <a:r>
              <a:rPr lang="tr-TR" sz="1800" b="1" u="sng" dirty="0" smtClean="0"/>
              <a:t>SORU 2:</a:t>
            </a:r>
            <a:r>
              <a:rPr lang="tr-TR" sz="1800" b="1" dirty="0" smtClean="0"/>
              <a:t> Okula devamsızlığın 10 gün olduğunu biliyoruz. Acaba işyerine kaç gün devamsızlık hakkımız var?</a:t>
            </a:r>
            <a:endParaRPr lang="tr-TR" sz="1800" dirty="0" smtClean="0"/>
          </a:p>
          <a:p>
            <a:pPr eaLnBrk="1" hangingPunct="1">
              <a:lnSpc>
                <a:spcPct val="150000"/>
              </a:lnSpc>
              <a:defRPr/>
            </a:pPr>
            <a:endParaRPr lang="tr-TR" sz="1800" dirty="0" smtClean="0"/>
          </a:p>
          <a:p>
            <a:pPr eaLnBrk="1" hangingPunct="1">
              <a:lnSpc>
                <a:spcPct val="150000"/>
              </a:lnSpc>
              <a:defRPr/>
            </a:pPr>
            <a:r>
              <a:rPr lang="tr-TR" sz="1800" u="sng" dirty="0" smtClean="0"/>
              <a:t>CEVAP 2:</a:t>
            </a:r>
            <a:r>
              <a:rPr lang="tr-TR" sz="1800" dirty="0" smtClean="0"/>
              <a:t> Mesleki ve Teknik Eğitim Yönetmeliği (Madde 73) ve Orta Öğretim Kurumları Sınıf Geçme Yönetmeliği’ ne (Madde 40) göre okula ve işyerine yapılacak mazeretsiz devamsızlıkların toplamı 10 günü geçemez. Dolayısıyla okula ayrı işyerine ayrı devamsızlık hakkı bulunmamaktadır.</a:t>
            </a:r>
          </a:p>
          <a:p>
            <a:pPr eaLnBrk="1" hangingPunct="1">
              <a:defRPr/>
            </a:pPr>
            <a:endParaRPr lang="tr-TR" sz="1800" dirty="0" smtClean="0"/>
          </a:p>
          <a:p>
            <a:pPr eaLnBrk="1" hangingPunct="1">
              <a:defRPr/>
            </a:pPr>
            <a:endParaRPr lang="tr-TR" sz="1800" dirty="0" smtClean="0"/>
          </a:p>
        </p:txBody>
      </p:sp>
    </p:spTree>
    <p:extLst>
      <p:ext uri="{BB962C8B-B14F-4D97-AF65-F5344CB8AC3E}">
        <p14:creationId xmlns:p14="http://schemas.microsoft.com/office/powerpoint/2010/main" val="348207535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851" y="333375"/>
            <a:ext cx="7776542" cy="6264275"/>
          </a:xfrm>
          <a:solidFill>
            <a:schemeClr val="bg1"/>
          </a:solidFill>
        </p:spPr>
        <p:txBody>
          <a:bodyPr>
            <a:normAutofit/>
          </a:bodyPr>
          <a:lstStyle/>
          <a:p>
            <a:pPr marL="274320" indent="-274320" eaLnBrk="1" fontAlgn="auto" hangingPunct="1">
              <a:spcAft>
                <a:spcPts val="0"/>
              </a:spcAft>
              <a:buClr>
                <a:schemeClr val="accent3"/>
              </a:buClr>
              <a:buFont typeface="Wingdings 2"/>
              <a:buNone/>
              <a:defRPr/>
            </a:pPr>
            <a:endParaRPr lang="tr-TR" sz="2800" b="1" i="1" dirty="0" smtClean="0"/>
          </a:p>
          <a:p>
            <a:pPr eaLnBrk="1" hangingPunct="1">
              <a:defRPr/>
            </a:pPr>
            <a:r>
              <a:rPr lang="tr-TR" sz="1800" b="1" u="sng" dirty="0" smtClean="0"/>
              <a:t>SORU 3:</a:t>
            </a:r>
            <a:r>
              <a:rPr lang="tr-TR" sz="1800" b="1" dirty="0" smtClean="0"/>
              <a:t>  İşyeri devamsızlıklarını okula nasıl bildireceğiz?</a:t>
            </a:r>
            <a:endParaRPr lang="tr-TR" sz="1800" dirty="0" smtClean="0"/>
          </a:p>
          <a:p>
            <a:pPr eaLnBrk="1" hangingPunct="1">
              <a:defRPr/>
            </a:pPr>
            <a:endParaRPr lang="tr-TR" sz="1800" dirty="0" smtClean="0"/>
          </a:p>
          <a:p>
            <a:pPr eaLnBrk="1" hangingPunct="1">
              <a:defRPr/>
            </a:pPr>
            <a:r>
              <a:rPr lang="tr-TR" sz="1800" u="sng" dirty="0" smtClean="0"/>
              <a:t>CEVAP 3:</a:t>
            </a:r>
            <a:r>
              <a:rPr lang="tr-TR" sz="1800" dirty="0" smtClean="0"/>
              <a:t>  Okul devamsızlıklarınızı nasıl günlük yoklama fişleri ile takip ediyorsak, işyeri devamsızlıklarınızı da  staj dosyalarınızın içerisinde bulunan devam devamsızlık formları (Form 10) ile takip ediyoruz.  Bu formlar, siyah ya da mavi mürekkepli kalemle doldurulup veya bilgisayar çıktısı olarak en geç takip eden ayın ilk haftası içinde Okul Müdürlüğü’ ne teslim edilir. (Örneğin; Eylül ayının devamsızlığı en geç Ekim Ayının ilk haftası teslim edilmelidir.) Mazeretsiz olarak ya da haber vermeden geç getirilen devamsızlıklar kabul edilmeyip öğrenci o ay içerisindeki iş günlerinin tamamında yok yazılır. Devamsızlık formunun sonradan da olsa geç getirilmesi öğrencinin yazılan devamsızlığını ortadan kaldırmaz. Ayrıca okula ve işyerine devam edilmeyen günler için de sigorta primi ödenmez.</a:t>
            </a:r>
          </a:p>
          <a:p>
            <a:pPr eaLnBrk="1" hangingPunct="1">
              <a:defRPr/>
            </a:pPr>
            <a:endParaRPr lang="tr-TR" sz="1800" dirty="0" smtClean="0"/>
          </a:p>
          <a:p>
            <a:pPr marL="0" indent="0" eaLnBrk="1" hangingPunct="1">
              <a:buNone/>
              <a:defRPr/>
            </a:pPr>
            <a:r>
              <a:rPr lang="tr-TR" sz="1800" b="1" dirty="0" smtClean="0"/>
              <a:t>  </a:t>
            </a:r>
            <a:endParaRPr lang="tr-TR" sz="2800" b="1" i="1"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851" y="333375"/>
            <a:ext cx="7776542" cy="6264275"/>
          </a:xfrm>
          <a:solidFill>
            <a:schemeClr val="bg1"/>
          </a:solidFill>
        </p:spPr>
        <p:txBody>
          <a:bodyPr>
            <a:normAutofit/>
          </a:bodyPr>
          <a:lstStyle/>
          <a:p>
            <a:pPr marL="274320" indent="-274320" eaLnBrk="1" fontAlgn="auto" hangingPunct="1">
              <a:spcAft>
                <a:spcPts val="0"/>
              </a:spcAft>
              <a:buClr>
                <a:schemeClr val="accent3"/>
              </a:buClr>
              <a:buFont typeface="Wingdings 2"/>
              <a:buNone/>
              <a:defRPr/>
            </a:pPr>
            <a:endParaRPr lang="tr-TR" sz="2800" b="1" i="1" dirty="0" smtClean="0"/>
          </a:p>
          <a:p>
            <a:pPr marL="0" indent="0" eaLnBrk="1" hangingPunct="1">
              <a:buNone/>
              <a:defRPr/>
            </a:pPr>
            <a:r>
              <a:rPr lang="tr-TR" sz="1800" b="1" dirty="0" smtClean="0"/>
              <a:t> </a:t>
            </a:r>
            <a:endParaRPr lang="tr-TR" sz="1800" dirty="0" smtClean="0"/>
          </a:p>
          <a:p>
            <a:pPr eaLnBrk="1" hangingPunct="1">
              <a:lnSpc>
                <a:spcPct val="150000"/>
              </a:lnSpc>
              <a:defRPr/>
            </a:pPr>
            <a:r>
              <a:rPr lang="tr-TR" sz="1800" b="1" u="sng" dirty="0" smtClean="0"/>
              <a:t>SORU 4:</a:t>
            </a:r>
            <a:r>
              <a:rPr lang="tr-TR" sz="1800" b="1" dirty="0" smtClean="0"/>
              <a:t> Okulun Valilikçe tatil edildiği günlerde (kar tatili v.b.) işyerinde çalışacak mıyız?</a:t>
            </a:r>
            <a:endParaRPr lang="tr-TR" sz="1800" dirty="0" smtClean="0"/>
          </a:p>
          <a:p>
            <a:pPr eaLnBrk="1" hangingPunct="1">
              <a:lnSpc>
                <a:spcPct val="150000"/>
              </a:lnSpc>
              <a:defRPr/>
            </a:pPr>
            <a:endParaRPr lang="tr-TR" sz="1800" dirty="0" smtClean="0"/>
          </a:p>
          <a:p>
            <a:pPr eaLnBrk="1" hangingPunct="1">
              <a:lnSpc>
                <a:spcPct val="150000"/>
              </a:lnSpc>
              <a:defRPr/>
            </a:pPr>
            <a:r>
              <a:rPr lang="tr-TR" sz="1800" u="sng" dirty="0" smtClean="0"/>
              <a:t>CEVAP 5:</a:t>
            </a:r>
            <a:r>
              <a:rPr lang="tr-TR" sz="1800" dirty="0" smtClean="0"/>
              <a:t> Mesleki ve Teknik Eğitim Yönetmeliği’ </a:t>
            </a:r>
            <a:r>
              <a:rPr lang="tr-TR" sz="1800" dirty="0" err="1" smtClean="0"/>
              <a:t>nin</a:t>
            </a:r>
            <a:r>
              <a:rPr lang="tr-TR" sz="1800" dirty="0" smtClean="0"/>
              <a:t> 73. maddesine göre, böyle durumlarda; işletmede mesleki eğitime devam etmesi gereken öğrenciler işletmenin koşullarına uyarlar. Yani bu durumda, işyeri çalışıyorsa sizde çalışacaksınız demektir.</a:t>
            </a:r>
          </a:p>
          <a:p>
            <a:pPr marL="0" indent="0" eaLnBrk="1" hangingPunct="1">
              <a:lnSpc>
                <a:spcPct val="150000"/>
              </a:lnSpc>
              <a:buNone/>
              <a:defRPr/>
            </a:pPr>
            <a:r>
              <a:rPr lang="tr-TR" sz="1800" b="1" dirty="0" smtClean="0"/>
              <a:t> </a:t>
            </a:r>
            <a:endParaRPr lang="tr-TR" sz="1800" dirty="0" smtClean="0"/>
          </a:p>
          <a:p>
            <a:pPr marL="274320" indent="-274320" eaLnBrk="1" fontAlgn="auto" hangingPunct="1">
              <a:spcAft>
                <a:spcPts val="0"/>
              </a:spcAft>
              <a:buClr>
                <a:schemeClr val="accent3"/>
              </a:buClr>
              <a:buFont typeface="Wingdings 2"/>
              <a:buNone/>
              <a:defRPr/>
            </a:pPr>
            <a:endParaRPr lang="tr-TR" sz="2800" b="1" i="1" dirty="0" smtClean="0"/>
          </a:p>
        </p:txBody>
      </p:sp>
    </p:spTree>
    <p:extLst>
      <p:ext uri="{BB962C8B-B14F-4D97-AF65-F5344CB8AC3E}">
        <p14:creationId xmlns:p14="http://schemas.microsoft.com/office/powerpoint/2010/main" val="41172254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0" y="0"/>
            <a:ext cx="9144000" cy="1143000"/>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b="1" dirty="0" smtClean="0">
                <a:effectLst>
                  <a:outerShdw blurRad="38100" dist="38100" dir="2700000" algn="tl">
                    <a:srgbClr val="C0C0C0"/>
                  </a:outerShdw>
                </a:effectLst>
              </a:rPr>
              <a:t>SÖZLEŞME</a:t>
            </a:r>
            <a:endParaRPr lang="tr-TR" b="1" dirty="0">
              <a:effectLst>
                <a:outerShdw blurRad="38100" dist="38100" dir="2700000" algn="tl">
                  <a:srgbClr val="C0C0C0"/>
                </a:outerShdw>
              </a:effectLst>
            </a:endParaRPr>
          </a:p>
        </p:txBody>
      </p:sp>
      <p:sp>
        <p:nvSpPr>
          <p:cNvPr id="12291" name="Rectangle 3"/>
          <p:cNvSpPr>
            <a:spLocks noGrp="1" noChangeArrowheads="1"/>
          </p:cNvSpPr>
          <p:nvPr>
            <p:ph idx="1"/>
          </p:nvPr>
        </p:nvSpPr>
        <p:spPr>
          <a:xfrm>
            <a:off x="468313" y="1196975"/>
            <a:ext cx="7200031" cy="3168129"/>
          </a:xfrm>
        </p:spPr>
        <p:txBody>
          <a:bodyPr rtlCol="0">
            <a:normAutofit fontScale="92500" lnSpcReduction="10000"/>
          </a:bodyPr>
          <a:lstStyle/>
          <a:p>
            <a:pPr marL="6350" indent="-6350" eaLnBrk="1" fontAlgn="auto" hangingPunct="1">
              <a:lnSpc>
                <a:spcPct val="90000"/>
              </a:lnSpc>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Madde 5-</a:t>
            </a:r>
            <a:r>
              <a:rPr lang="tr-TR" sz="2800" dirty="0"/>
              <a:t> </a:t>
            </a:r>
          </a:p>
          <a:p>
            <a:pPr marL="6350" indent="-6350" algn="just" eaLnBrk="1" fontAlgn="auto" hangingPunct="1">
              <a:lnSpc>
                <a:spcPct val="90000"/>
              </a:lnSpc>
              <a:spcAft>
                <a:spcPts val="0"/>
              </a:spcAft>
              <a:buClr>
                <a:schemeClr val="accent3"/>
              </a:buClr>
              <a:buFontTx/>
              <a:buNone/>
              <a:defRPr/>
            </a:pPr>
            <a:r>
              <a:rPr lang="tr-TR" sz="2800" dirty="0"/>
              <a:t>İşletme tarafından öğrenciye her ay yaşına uygun asgari ücretin %30’undan aşağı olmamak üzere ücret ödenecektir. (3308 S.K.Mad.25</a:t>
            </a:r>
            <a:r>
              <a:rPr lang="tr-TR" sz="2800" dirty="0" smtClean="0"/>
              <a:t>). </a:t>
            </a:r>
            <a:endParaRPr lang="tr-TR" sz="2800" dirty="0"/>
          </a:p>
          <a:p>
            <a:pPr marL="6350" indent="-6350" algn="just" eaLnBrk="1" fontAlgn="auto" hangingPunct="1">
              <a:lnSpc>
                <a:spcPct val="90000"/>
              </a:lnSpc>
              <a:spcAft>
                <a:spcPts val="0"/>
              </a:spcAft>
              <a:buClr>
                <a:schemeClr val="accent3"/>
              </a:buClr>
              <a:buFontTx/>
              <a:buNone/>
              <a:defRPr/>
            </a:pPr>
            <a:r>
              <a:rPr lang="tr-TR" sz="3100" dirty="0" smtClean="0"/>
              <a:t>Asgarî </a:t>
            </a:r>
            <a:r>
              <a:rPr lang="tr-TR" sz="3100" dirty="0"/>
              <a:t>ücrette yıl içinde artış olması halinde, bu artışlar aynı oranda öğrencinin ücretine ilâve edilir</a:t>
            </a:r>
            <a:r>
              <a:rPr lang="tr-TR" sz="3100" dirty="0" smtClean="0"/>
              <a:t>. </a:t>
            </a:r>
            <a:r>
              <a:rPr lang="tr-TR" sz="2800" i="1" u="sng" dirty="0" smtClean="0"/>
              <a:t>Öğrenciye ödenen ücret tüm vergilerden muaftır.</a:t>
            </a:r>
            <a:endParaRPr lang="tr-TR" sz="2000" i="1" u="sng" dirty="0">
              <a:solidFill>
                <a:schemeClr val="accent2"/>
              </a:solidFill>
            </a:endParaRPr>
          </a:p>
        </p:txBody>
      </p:sp>
      <p:sp>
        <p:nvSpPr>
          <p:cNvPr id="9220" name="5 Metin kutusu"/>
          <p:cNvSpPr txBox="1">
            <a:spLocks noChangeArrowheads="1"/>
          </p:cNvSpPr>
          <p:nvPr/>
        </p:nvSpPr>
        <p:spPr bwMode="auto">
          <a:xfrm>
            <a:off x="467544" y="4869160"/>
            <a:ext cx="7633220" cy="1200329"/>
          </a:xfrm>
          <a:prstGeom prst="rect">
            <a:avLst/>
          </a:prstGeom>
          <a:noFill/>
          <a:ln w="9525">
            <a:noFill/>
            <a:miter lim="800000"/>
            <a:headEnd/>
            <a:tailEnd/>
          </a:ln>
        </p:spPr>
        <p:txBody>
          <a:bodyPr wrap="square">
            <a:spAutoFit/>
          </a:bodyPr>
          <a:lstStyle/>
          <a:p>
            <a:r>
              <a:rPr lang="tr-TR" b="1" dirty="0"/>
              <a:t>16 yaşından büyük öğrenci : </a:t>
            </a:r>
            <a:r>
              <a:rPr lang="tr-TR" dirty="0" smtClean="0"/>
              <a:t>1300,99 </a:t>
            </a:r>
            <a:r>
              <a:rPr lang="tr-TR" dirty="0"/>
              <a:t>x 0,30 </a:t>
            </a:r>
            <a:r>
              <a:rPr lang="tr-TR" dirty="0" smtClean="0"/>
              <a:t>=390,29 </a:t>
            </a:r>
            <a:r>
              <a:rPr lang="tr-TR" dirty="0"/>
              <a:t>TL maaş alacaktır.</a:t>
            </a:r>
          </a:p>
          <a:p>
            <a:endParaRPr lang="tr-TR" dirty="0"/>
          </a:p>
          <a:p>
            <a:endParaRPr lang="tr-TR"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323850" y="333375"/>
            <a:ext cx="7776541" cy="6264275"/>
          </a:xfrm>
          <a:solidFill>
            <a:schemeClr val="bg1"/>
          </a:solidFill>
        </p:spPr>
        <p:txBody>
          <a:bodyPr>
            <a:normAutofit/>
          </a:bodyPr>
          <a:lstStyle/>
          <a:p>
            <a:pPr marL="274320" indent="-274320" eaLnBrk="1" fontAlgn="auto" hangingPunct="1">
              <a:spcAft>
                <a:spcPts val="0"/>
              </a:spcAft>
              <a:buClr>
                <a:schemeClr val="accent3"/>
              </a:buClr>
              <a:buFont typeface="Wingdings 2"/>
              <a:buNone/>
              <a:defRPr/>
            </a:pPr>
            <a:endParaRPr lang="tr-TR" sz="2800" b="1" i="1" dirty="0" smtClean="0"/>
          </a:p>
          <a:p>
            <a:pPr marL="0" indent="0" eaLnBrk="1" hangingPunct="1">
              <a:buNone/>
              <a:defRPr/>
            </a:pPr>
            <a:r>
              <a:rPr lang="tr-TR" sz="1800" b="1" dirty="0" smtClean="0"/>
              <a:t> </a:t>
            </a:r>
            <a:endParaRPr lang="tr-TR" sz="1800" dirty="0" smtClean="0"/>
          </a:p>
          <a:p>
            <a:pPr eaLnBrk="1" hangingPunct="1">
              <a:lnSpc>
                <a:spcPct val="150000"/>
              </a:lnSpc>
              <a:defRPr/>
            </a:pPr>
            <a:r>
              <a:rPr lang="tr-TR" sz="1800" b="1" u="sng" dirty="0" smtClean="0"/>
              <a:t>SORU 5:</a:t>
            </a:r>
            <a:r>
              <a:rPr lang="tr-TR" sz="1800" b="1" dirty="0" smtClean="0"/>
              <a:t> Staj yaparken alacağımız ücret en az ne kadardır?</a:t>
            </a:r>
            <a:endParaRPr lang="tr-TR" sz="1800" dirty="0" smtClean="0"/>
          </a:p>
          <a:p>
            <a:pPr eaLnBrk="1" hangingPunct="1">
              <a:lnSpc>
                <a:spcPct val="150000"/>
              </a:lnSpc>
              <a:defRPr/>
            </a:pPr>
            <a:endParaRPr lang="tr-TR" sz="1800" dirty="0" smtClean="0"/>
          </a:p>
          <a:p>
            <a:pPr eaLnBrk="1" hangingPunct="1">
              <a:lnSpc>
                <a:spcPct val="150000"/>
              </a:lnSpc>
              <a:defRPr/>
            </a:pPr>
            <a:r>
              <a:rPr lang="tr-TR" sz="1800" u="sng" dirty="0" smtClean="0"/>
              <a:t>CEVAP 6:</a:t>
            </a:r>
            <a:r>
              <a:rPr lang="tr-TR" sz="1800" dirty="0" smtClean="0"/>
              <a:t> Aday, çırak ve stajyer öğrencilerin ücretleri 3308 Sayılı yasaya ve Mesleki ve Teknik Eğitim Yönetmeliği’ ne göre yürürlükteki brüt asgari ücretin %30’ undan az olamaz. (Stajyer öğrenci ücreti 1300,99x0,30=390,29 TL) </a:t>
            </a:r>
          </a:p>
          <a:p>
            <a:pPr marL="274320" indent="-274320" eaLnBrk="1" fontAlgn="auto" hangingPunct="1">
              <a:lnSpc>
                <a:spcPct val="150000"/>
              </a:lnSpc>
              <a:spcAft>
                <a:spcPts val="0"/>
              </a:spcAft>
              <a:buClr>
                <a:schemeClr val="accent3"/>
              </a:buClr>
              <a:buFont typeface="Wingdings 2"/>
              <a:buNone/>
              <a:defRPr/>
            </a:pPr>
            <a:endParaRPr lang="tr-TR" sz="2800" b="1" i="1" dirty="0" smtClean="0"/>
          </a:p>
        </p:txBody>
      </p:sp>
    </p:spTree>
    <p:extLst>
      <p:ext uri="{BB962C8B-B14F-4D97-AF65-F5344CB8AC3E}">
        <p14:creationId xmlns:p14="http://schemas.microsoft.com/office/powerpoint/2010/main" val="3167279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0" y="15032"/>
            <a:ext cx="9144000" cy="1143000"/>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b="1" dirty="0" smtClean="0">
                <a:effectLst>
                  <a:outerShdw blurRad="38100" dist="38100" dir="2700000" algn="tl">
                    <a:srgbClr val="C0C0C0"/>
                  </a:outerShdw>
                </a:effectLst>
              </a:rPr>
              <a:t>SÖZLEŞME</a:t>
            </a:r>
            <a:endParaRPr lang="tr-TR" b="1" dirty="0">
              <a:effectLst>
                <a:outerShdw blurRad="38100" dist="38100" dir="2700000" algn="tl">
                  <a:srgbClr val="C0C0C0"/>
                </a:outerShdw>
              </a:effectLst>
            </a:endParaRPr>
          </a:p>
        </p:txBody>
      </p:sp>
      <p:sp>
        <p:nvSpPr>
          <p:cNvPr id="13315" name="Rectangle 3"/>
          <p:cNvSpPr>
            <a:spLocks noGrp="1" noChangeArrowheads="1"/>
          </p:cNvSpPr>
          <p:nvPr>
            <p:ph idx="1"/>
          </p:nvPr>
        </p:nvSpPr>
        <p:spPr>
          <a:xfrm>
            <a:off x="323528" y="1268760"/>
            <a:ext cx="7489825" cy="5257800"/>
          </a:xfrm>
        </p:spPr>
        <p:txBody>
          <a:bodyPr rtlCol="0">
            <a:normAutofit/>
          </a:bodyPr>
          <a:lstStyle/>
          <a:p>
            <a:pPr marL="0" indent="0" eaLnBrk="1" fontAlgn="auto" hangingPunct="1">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Madde 6-</a:t>
            </a:r>
            <a:r>
              <a:rPr lang="tr-TR" sz="2800" dirty="0">
                <a:solidFill>
                  <a:srgbClr val="FF0000"/>
                </a:solidFill>
              </a:rPr>
              <a:t> </a:t>
            </a:r>
          </a:p>
          <a:p>
            <a:pPr marL="0" indent="0" algn="just" eaLnBrk="1" fontAlgn="auto" hangingPunct="1">
              <a:spcAft>
                <a:spcPts val="0"/>
              </a:spcAft>
              <a:buClr>
                <a:schemeClr val="accent3"/>
              </a:buClr>
              <a:buFontTx/>
              <a:buNone/>
              <a:defRPr/>
            </a:pPr>
            <a:r>
              <a:rPr lang="tr-TR" sz="2800" dirty="0"/>
              <a:t>Öğrencinin eğitimi sırasında iş yerinin kusurundan meydana gelebilecek iş kazaları ve meslek hastalıklarından </a:t>
            </a:r>
            <a:r>
              <a:rPr lang="tr-TR" sz="2800" u="sng" dirty="0"/>
              <a:t>işveren ve işveren vekili sorumludur.</a:t>
            </a:r>
            <a:r>
              <a:rPr lang="tr-TR" sz="2800" dirty="0"/>
              <a:t> (3308 S.K.Mad.25) </a:t>
            </a:r>
          </a:p>
          <a:p>
            <a:pPr marL="0" indent="0" algn="just" eaLnBrk="1" fontAlgn="auto" hangingPunct="1">
              <a:spcAft>
                <a:spcPts val="0"/>
              </a:spcAft>
              <a:buClr>
                <a:schemeClr val="accent3"/>
              </a:buClr>
              <a:buFontTx/>
              <a:buNone/>
              <a:defRPr/>
            </a:pPr>
            <a:r>
              <a:rPr lang="tr-TR" sz="2800" b="1" dirty="0">
                <a:solidFill>
                  <a:srgbClr val="FF0000"/>
                </a:solidFill>
                <a:effectLst>
                  <a:outerShdw blurRad="38100" dist="38100" dir="2700000" algn="tl">
                    <a:srgbClr val="C0C0C0"/>
                  </a:outerShdw>
                </a:effectLst>
              </a:rPr>
              <a:t>Madde 8-</a:t>
            </a:r>
            <a:r>
              <a:rPr lang="tr-TR" sz="2800" dirty="0"/>
              <a:t> </a:t>
            </a:r>
          </a:p>
          <a:p>
            <a:pPr marL="0" indent="0" algn="just" eaLnBrk="1" fontAlgn="auto" hangingPunct="1">
              <a:spcAft>
                <a:spcPts val="0"/>
              </a:spcAft>
              <a:buClr>
                <a:schemeClr val="accent3"/>
              </a:buClr>
              <a:buFontTx/>
              <a:buNone/>
              <a:defRPr/>
            </a:pPr>
            <a:r>
              <a:rPr lang="tr-TR" sz="2800" dirty="0"/>
              <a:t>…../…../….. tarihinde yürürlüğe girmek üzere taraflarca imzalanan bu sözleşme öğrencinin meslek eğitimini tamamlayarak mezun olacağı tarihe kadar geçerlidir.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0" y="0"/>
            <a:ext cx="9144000" cy="1143000"/>
          </a:xfrm>
          <a:gradFill rotWithShape="1">
            <a:gsLst>
              <a:gs pos="0">
                <a:schemeClr val="accent2"/>
              </a:gs>
              <a:gs pos="100000">
                <a:schemeClr val="bg1"/>
              </a:gs>
            </a:gsLst>
            <a:lin ang="5400000" scaled="1"/>
          </a:gradFill>
        </p:spPr>
        <p:txBody>
          <a:bodyPr rtlCol="0">
            <a:normAutofit/>
          </a:bodyPr>
          <a:lstStyle/>
          <a:p>
            <a:pPr eaLnBrk="1" fontAlgn="auto" hangingPunct="1">
              <a:spcAft>
                <a:spcPts val="0"/>
              </a:spcAft>
              <a:defRPr/>
            </a:pPr>
            <a:r>
              <a:rPr lang="tr-TR" b="1" dirty="0" smtClean="0">
                <a:effectLst>
                  <a:outerShdw blurRad="38100" dist="38100" dir="2700000" algn="tl">
                    <a:srgbClr val="C0C0C0"/>
                  </a:outerShdw>
                </a:effectLst>
              </a:rPr>
              <a:t>SÖZLEŞME</a:t>
            </a:r>
            <a:endParaRPr lang="tr-TR" b="1" dirty="0">
              <a:effectLst>
                <a:outerShdw blurRad="38100" dist="38100" dir="2700000" algn="tl">
                  <a:srgbClr val="C0C0C0"/>
                </a:outerShdw>
              </a:effectLst>
            </a:endParaRPr>
          </a:p>
        </p:txBody>
      </p:sp>
      <p:sp>
        <p:nvSpPr>
          <p:cNvPr id="14339" name="Rectangle 3"/>
          <p:cNvSpPr>
            <a:spLocks noGrp="1" noChangeArrowheads="1"/>
          </p:cNvSpPr>
          <p:nvPr>
            <p:ph idx="1"/>
          </p:nvPr>
        </p:nvSpPr>
        <p:spPr>
          <a:xfrm>
            <a:off x="467544" y="1124744"/>
            <a:ext cx="7416800" cy="5517356"/>
          </a:xfrm>
        </p:spPr>
        <p:txBody>
          <a:bodyPr rtlCol="0">
            <a:normAutofit/>
          </a:bodyPr>
          <a:lstStyle/>
          <a:p>
            <a:pPr marL="0" indent="0" algn="just" eaLnBrk="1" fontAlgn="auto" hangingPunct="1">
              <a:lnSpc>
                <a:spcPct val="90000"/>
              </a:lnSpc>
              <a:spcAft>
                <a:spcPts val="0"/>
              </a:spcAft>
              <a:buClr>
                <a:schemeClr val="accent3"/>
              </a:buClr>
              <a:buFontTx/>
              <a:buNone/>
              <a:defRPr/>
            </a:pPr>
            <a:r>
              <a:rPr lang="tr-TR" sz="2400" b="1" dirty="0">
                <a:solidFill>
                  <a:srgbClr val="FF0000"/>
                </a:solidFill>
                <a:effectLst>
                  <a:outerShdw blurRad="38100" dist="38100" dir="2700000" algn="tl">
                    <a:srgbClr val="C0C0C0"/>
                  </a:outerShdw>
                </a:effectLst>
              </a:rPr>
              <a:t>Madde 9-</a:t>
            </a:r>
            <a:r>
              <a:rPr lang="tr-TR" sz="2400" dirty="0"/>
              <a:t> Beceri eğitimi başladıktan sonra personel sayısında azalma olması durumunda da eğitime alınmış olan öğrenciler, okuldan mezun oluncaya kadar eğitime devam eder. (Yön.Mad.20/h).</a:t>
            </a:r>
          </a:p>
          <a:p>
            <a:pPr marL="0" indent="0" algn="just" eaLnBrk="1" fontAlgn="auto" hangingPunct="1">
              <a:lnSpc>
                <a:spcPct val="90000"/>
              </a:lnSpc>
              <a:spcAft>
                <a:spcPts val="0"/>
              </a:spcAft>
              <a:buClr>
                <a:schemeClr val="accent3"/>
              </a:buClr>
              <a:buFontTx/>
              <a:buNone/>
              <a:defRPr/>
            </a:pPr>
            <a:r>
              <a:rPr lang="tr-TR" sz="2400" b="1" dirty="0">
                <a:solidFill>
                  <a:srgbClr val="FF0000"/>
                </a:solidFill>
                <a:effectLst>
                  <a:outerShdw blurRad="38100" dist="38100" dir="2700000" algn="tl">
                    <a:srgbClr val="C0C0C0"/>
                  </a:outerShdw>
                </a:effectLst>
              </a:rPr>
              <a:t>Madde 10-</a:t>
            </a:r>
            <a:r>
              <a:rPr lang="tr-TR" sz="2400" dirty="0"/>
              <a:t> İşverenin değişmesi halinde, yeni işveren aynı mesleği/üretimi sürdürüyorsa sözleşme devam eder.</a:t>
            </a:r>
          </a:p>
          <a:p>
            <a:pPr marL="0" indent="0" algn="just" eaLnBrk="1" fontAlgn="auto" hangingPunct="1">
              <a:lnSpc>
                <a:spcPct val="90000"/>
              </a:lnSpc>
              <a:spcAft>
                <a:spcPts val="0"/>
              </a:spcAft>
              <a:buClr>
                <a:schemeClr val="accent3"/>
              </a:buClr>
              <a:buFontTx/>
              <a:buNone/>
              <a:defRPr/>
            </a:pPr>
            <a:r>
              <a:rPr lang="tr-TR" sz="2400" b="1" dirty="0">
                <a:solidFill>
                  <a:srgbClr val="FF0000"/>
                </a:solidFill>
                <a:effectLst>
                  <a:outerShdw blurRad="38100" dist="38100" dir="2700000" algn="tl">
                    <a:srgbClr val="C0C0C0"/>
                  </a:outerShdw>
                </a:effectLst>
              </a:rPr>
              <a:t>Madde 11-</a:t>
            </a:r>
            <a:r>
              <a:rPr lang="tr-TR" sz="2400" dirty="0"/>
              <a:t> Öğrencinin belediye sınırları içinde okulunu değiştirmesi durumunda meslek eğitimi aynı iş yerinde devam eder. Ancak okuldaki sözleşme öğrencinin tasdiknamesi ile birlikte yeni okuluna gönderilir.</a:t>
            </a:r>
          </a:p>
          <a:p>
            <a:pPr marL="0" indent="0" algn="just" eaLnBrk="1" fontAlgn="auto" hangingPunct="1">
              <a:lnSpc>
                <a:spcPct val="90000"/>
              </a:lnSpc>
              <a:spcAft>
                <a:spcPts val="0"/>
              </a:spcAft>
              <a:buClr>
                <a:schemeClr val="accent3"/>
              </a:buClr>
              <a:buFontTx/>
              <a:buNone/>
              <a:defRPr/>
            </a:pPr>
            <a:r>
              <a:rPr lang="tr-TR" sz="2400" dirty="0"/>
              <a:t>Bu sözleşme ve işletmedeki örneği yeni okul müdürlüğünce imzalanarak yürürlüğü devam ettirilir.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ORHAN\Desktop\3308a\sözleşme dosyasındakiler\3.jpg"/>
          <p:cNvPicPr>
            <a:picLocks noChangeAspect="1" noChangeArrowheads="1"/>
          </p:cNvPicPr>
          <p:nvPr/>
        </p:nvPicPr>
        <p:blipFill>
          <a:blip r:embed="rId2" cstate="print"/>
          <a:srcRect/>
          <a:stretch>
            <a:fillRect/>
          </a:stretch>
        </p:blipFill>
        <p:spPr bwMode="auto">
          <a:xfrm>
            <a:off x="2143125" y="0"/>
            <a:ext cx="52863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 descr="C:\Users\ORHAN\Desktop\3308a\sözleşme dosyasındakiler\4.jpg"/>
          <p:cNvPicPr>
            <a:picLocks noChangeAspect="1" noChangeArrowheads="1"/>
          </p:cNvPicPr>
          <p:nvPr/>
        </p:nvPicPr>
        <p:blipFill>
          <a:blip r:embed="rId2" cstate="print"/>
          <a:srcRect/>
          <a:stretch>
            <a:fillRect/>
          </a:stretch>
        </p:blipFill>
        <p:spPr bwMode="auto">
          <a:xfrm>
            <a:off x="2143125" y="0"/>
            <a:ext cx="53657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1044</TotalTime>
  <Words>1907</Words>
  <Application>Microsoft Office PowerPoint</Application>
  <PresentationFormat>Ekran Gösterisi (4:3)</PresentationFormat>
  <Paragraphs>216</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Zengin</vt:lpstr>
      <vt:lpstr>PowerPoint Sunusu</vt:lpstr>
      <vt:lpstr>PowerPoint Sunusu</vt:lpstr>
      <vt:lpstr>SÖZLEŞME</vt:lpstr>
      <vt:lpstr>SÖZLEŞME</vt:lpstr>
      <vt:lpstr>SÖZLEŞME</vt:lpstr>
      <vt:lpstr>SÖZLEŞME</vt:lpstr>
      <vt:lpstr>SÖZLEŞME</vt:lpstr>
      <vt:lpstr>PowerPoint Sunusu</vt:lpstr>
      <vt:lpstr>PowerPoint Sunusu</vt:lpstr>
      <vt:lpstr>PowerPoint Sunusu</vt:lpstr>
      <vt:lpstr>PowerPoint Sunusu</vt:lpstr>
      <vt:lpstr>SÖZLEŞMENİN FESHİ</vt:lpstr>
      <vt:lpstr>PowerPoint Sunusu</vt:lpstr>
      <vt:lpstr>PowerPoint Sunusu</vt:lpstr>
      <vt:lpstr>DEVAMSIZLIK ÇİZELGESİ</vt:lpstr>
      <vt:lpstr>PowerPoint Sunusu</vt:lpstr>
      <vt:lpstr>PowerPoint Sunusu</vt:lpstr>
      <vt:lpstr>ÜCRET VE İZİN</vt:lpstr>
      <vt:lpstr>PowerPoint Sunusu</vt:lpstr>
      <vt:lpstr>PowerPoint Sunusu</vt:lpstr>
      <vt:lpstr>SİGORTA</vt:lpstr>
      <vt:lpstr>ÖĞRENCİNİN; DEVAM, DİSİPLİN VE BAŞARI DURUMU</vt:lpstr>
      <vt:lpstr>ÖĞRENCİNİN DEVAM DURUMU</vt:lpstr>
      <vt:lpstr>ÖĞRENCİNİN BAŞARI DURUMU</vt:lpstr>
      <vt:lpstr>ÖĞRENCİNİN DİSİPLİN DURUMU</vt:lpstr>
      <vt:lpstr>DÖNEM SONU İŞYERİ NOTLARI</vt:lpstr>
      <vt:lpstr>PowerPoint Sunusu</vt:lpstr>
      <vt:lpstr>BECERİ SINAVI</vt:lpstr>
      <vt:lpstr>PowerPoint Sunusu</vt:lpstr>
      <vt:lpstr>PowerPoint Sunusu</vt:lpstr>
      <vt:lpstr>PowerPoint Sunusu</vt:lpstr>
      <vt:lpstr> KOORDİNATÖR ÖĞRETMENLERİN GÖREVLENDİRİLMESİ </vt:lpstr>
      <vt:lpstr>PowerPoint Sunusu</vt:lpstr>
      <vt:lpstr>PowerPoint Sunusu</vt:lpstr>
      <vt:lpstr>PowerPoint Sunusu</vt:lpstr>
      <vt:lpstr>PowerPoint Sunusu</vt:lpstr>
      <vt:lpstr>PowerPoint Sunusu</vt:lpstr>
      <vt:lpstr>İŞ KURALLARI</vt:lpstr>
      <vt:lpstr>PowerPoint Sunusu</vt:lpstr>
      <vt:lpstr>PowerPoint Sunusu</vt:lpstr>
      <vt:lpstr>PowerPoint Sunusu</vt:lpstr>
      <vt:lpstr>ÖĞRENCİNİN GÖREV VE SORUMLULUKLARI</vt:lpstr>
      <vt:lpstr>ÖĞRENCİNİN GÖREV VE SORUMLULUKLARI</vt:lpstr>
      <vt:lpstr>ÖĞRENCİNİN GÖREV VE SORUMLULUKLARI</vt:lpstr>
      <vt:lpstr>SIKÇA SORULAN SORULAR</vt:lpstr>
      <vt:lpstr>PowerPoint Sunusu</vt:lpstr>
      <vt:lpstr>PowerPoint Sunusu</vt:lpstr>
      <vt:lpstr>PowerPoint Sunusu</vt:lpstr>
      <vt:lpstr>PowerPoint Sunusu</vt:lpstr>
      <vt:lpstr>PowerPoint Sunusu</vt:lpstr>
    </vt:vector>
  </TitlesOfParts>
  <Company>Hasret Export Import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Ali</cp:lastModifiedBy>
  <cp:revision>164</cp:revision>
  <dcterms:created xsi:type="dcterms:W3CDTF">2008-05-06T09:32:46Z</dcterms:created>
  <dcterms:modified xsi:type="dcterms:W3CDTF">2016-02-26T16:27:47Z</dcterms:modified>
</cp:coreProperties>
</file>